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290"/>
  </p:notesMasterIdLst>
  <p:sldIdLst>
    <p:sldId id="312" r:id="rId2"/>
    <p:sldId id="406" r:id="rId3"/>
    <p:sldId id="325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29" r:id="rId21"/>
    <p:sldId id="730" r:id="rId22"/>
    <p:sldId id="731" r:id="rId23"/>
    <p:sldId id="734" r:id="rId24"/>
    <p:sldId id="735" r:id="rId25"/>
    <p:sldId id="736" r:id="rId26"/>
    <p:sldId id="737" r:id="rId27"/>
    <p:sldId id="738" r:id="rId28"/>
    <p:sldId id="739" r:id="rId29"/>
    <p:sldId id="740" r:id="rId30"/>
    <p:sldId id="741" r:id="rId31"/>
    <p:sldId id="742" r:id="rId32"/>
    <p:sldId id="743" r:id="rId33"/>
    <p:sldId id="744" r:id="rId34"/>
    <p:sldId id="745" r:id="rId35"/>
    <p:sldId id="746" r:id="rId36"/>
    <p:sldId id="747" r:id="rId37"/>
    <p:sldId id="749" r:id="rId38"/>
    <p:sldId id="748" r:id="rId39"/>
    <p:sldId id="752" r:id="rId40"/>
    <p:sldId id="753" r:id="rId41"/>
    <p:sldId id="765" r:id="rId42"/>
    <p:sldId id="766" r:id="rId43"/>
    <p:sldId id="767" r:id="rId44"/>
    <p:sldId id="768" r:id="rId45"/>
    <p:sldId id="769" r:id="rId46"/>
    <p:sldId id="770" r:id="rId47"/>
    <p:sldId id="771" r:id="rId48"/>
    <p:sldId id="772" r:id="rId49"/>
    <p:sldId id="773" r:id="rId50"/>
    <p:sldId id="774" r:id="rId51"/>
    <p:sldId id="775" r:id="rId52"/>
    <p:sldId id="776" r:id="rId53"/>
    <p:sldId id="777" r:id="rId54"/>
    <p:sldId id="778" r:id="rId55"/>
    <p:sldId id="779" r:id="rId56"/>
    <p:sldId id="320" r:id="rId57"/>
    <p:sldId id="792" r:id="rId58"/>
    <p:sldId id="793" r:id="rId59"/>
    <p:sldId id="794" r:id="rId60"/>
    <p:sldId id="795" r:id="rId61"/>
    <p:sldId id="796" r:id="rId62"/>
    <p:sldId id="797" r:id="rId63"/>
    <p:sldId id="798" r:id="rId64"/>
    <p:sldId id="422" r:id="rId65"/>
    <p:sldId id="423" r:id="rId66"/>
    <p:sldId id="424" r:id="rId67"/>
    <p:sldId id="425" r:id="rId68"/>
    <p:sldId id="426" r:id="rId69"/>
    <p:sldId id="427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8" r:id="rId89"/>
    <p:sldId id="449" r:id="rId90"/>
    <p:sldId id="450" r:id="rId91"/>
    <p:sldId id="451" r:id="rId92"/>
    <p:sldId id="453" r:id="rId93"/>
    <p:sldId id="454" r:id="rId94"/>
    <p:sldId id="455" r:id="rId95"/>
    <p:sldId id="456" r:id="rId96"/>
    <p:sldId id="457" r:id="rId97"/>
    <p:sldId id="458" r:id="rId98"/>
    <p:sldId id="459" r:id="rId99"/>
    <p:sldId id="460" r:id="rId100"/>
    <p:sldId id="461" r:id="rId101"/>
    <p:sldId id="462" r:id="rId102"/>
    <p:sldId id="463" r:id="rId103"/>
    <p:sldId id="472" r:id="rId104"/>
    <p:sldId id="464" r:id="rId105"/>
    <p:sldId id="465" r:id="rId106"/>
    <p:sldId id="466" r:id="rId107"/>
    <p:sldId id="467" r:id="rId108"/>
    <p:sldId id="468" r:id="rId109"/>
    <p:sldId id="469" r:id="rId110"/>
    <p:sldId id="470" r:id="rId111"/>
    <p:sldId id="471" r:id="rId112"/>
    <p:sldId id="473" r:id="rId113"/>
    <p:sldId id="474" r:id="rId114"/>
    <p:sldId id="475" r:id="rId115"/>
    <p:sldId id="476" r:id="rId116"/>
    <p:sldId id="477" r:id="rId117"/>
    <p:sldId id="478" r:id="rId118"/>
    <p:sldId id="479" r:id="rId119"/>
    <p:sldId id="480" r:id="rId120"/>
    <p:sldId id="481" r:id="rId121"/>
    <p:sldId id="482" r:id="rId122"/>
    <p:sldId id="483" r:id="rId123"/>
    <p:sldId id="491" r:id="rId124"/>
    <p:sldId id="523" r:id="rId125"/>
    <p:sldId id="524" r:id="rId126"/>
    <p:sldId id="525" r:id="rId127"/>
    <p:sldId id="526" r:id="rId128"/>
    <p:sldId id="527" r:id="rId129"/>
    <p:sldId id="528" r:id="rId130"/>
    <p:sldId id="529" r:id="rId131"/>
    <p:sldId id="531" r:id="rId132"/>
    <p:sldId id="532" r:id="rId133"/>
    <p:sldId id="533" r:id="rId134"/>
    <p:sldId id="538" r:id="rId135"/>
    <p:sldId id="535" r:id="rId136"/>
    <p:sldId id="537" r:id="rId137"/>
    <p:sldId id="530" r:id="rId138"/>
    <p:sldId id="539" r:id="rId139"/>
    <p:sldId id="540" r:id="rId140"/>
    <p:sldId id="541" r:id="rId141"/>
    <p:sldId id="542" r:id="rId142"/>
    <p:sldId id="543" r:id="rId143"/>
    <p:sldId id="544" r:id="rId144"/>
    <p:sldId id="547" r:id="rId145"/>
    <p:sldId id="545" r:id="rId146"/>
    <p:sldId id="546" r:id="rId147"/>
    <p:sldId id="562" r:id="rId148"/>
    <p:sldId id="548" r:id="rId149"/>
    <p:sldId id="549" r:id="rId150"/>
    <p:sldId id="550" r:id="rId151"/>
    <p:sldId id="563" r:id="rId152"/>
    <p:sldId id="551" r:id="rId153"/>
    <p:sldId id="552" r:id="rId154"/>
    <p:sldId id="553" r:id="rId155"/>
    <p:sldId id="554" r:id="rId156"/>
    <p:sldId id="555" r:id="rId157"/>
    <p:sldId id="564" r:id="rId158"/>
    <p:sldId id="566" r:id="rId159"/>
    <p:sldId id="567" r:id="rId160"/>
    <p:sldId id="568" r:id="rId161"/>
    <p:sldId id="559" r:id="rId162"/>
    <p:sldId id="560" r:id="rId163"/>
    <p:sldId id="569" r:id="rId164"/>
    <p:sldId id="570" r:id="rId165"/>
    <p:sldId id="574" r:id="rId166"/>
    <p:sldId id="571" r:id="rId167"/>
    <p:sldId id="572" r:id="rId168"/>
    <p:sldId id="575" r:id="rId169"/>
    <p:sldId id="576" r:id="rId170"/>
    <p:sldId id="577" r:id="rId171"/>
    <p:sldId id="578" r:id="rId172"/>
    <p:sldId id="581" r:id="rId173"/>
    <p:sldId id="579" r:id="rId174"/>
    <p:sldId id="582" r:id="rId175"/>
    <p:sldId id="580" r:id="rId176"/>
    <p:sldId id="751" r:id="rId177"/>
    <p:sldId id="583" r:id="rId178"/>
    <p:sldId id="585" r:id="rId179"/>
    <p:sldId id="586" r:id="rId180"/>
    <p:sldId id="587" r:id="rId181"/>
    <p:sldId id="588" r:id="rId182"/>
    <p:sldId id="589" r:id="rId183"/>
    <p:sldId id="590" r:id="rId184"/>
    <p:sldId id="591" r:id="rId185"/>
    <p:sldId id="592" r:id="rId186"/>
    <p:sldId id="603" r:id="rId187"/>
    <p:sldId id="602" r:id="rId188"/>
    <p:sldId id="604" r:id="rId189"/>
    <p:sldId id="605" r:id="rId190"/>
    <p:sldId id="606" r:id="rId191"/>
    <p:sldId id="607" r:id="rId192"/>
    <p:sldId id="608" r:id="rId193"/>
    <p:sldId id="611" r:id="rId194"/>
    <p:sldId id="609" r:id="rId195"/>
    <p:sldId id="610" r:id="rId196"/>
    <p:sldId id="584" r:id="rId197"/>
    <p:sldId id="593" r:id="rId198"/>
    <p:sldId id="594" r:id="rId199"/>
    <p:sldId id="596" r:id="rId200"/>
    <p:sldId id="595" r:id="rId201"/>
    <p:sldId id="601" r:id="rId202"/>
    <p:sldId id="600" r:id="rId203"/>
    <p:sldId id="598" r:id="rId204"/>
    <p:sldId id="599" r:id="rId205"/>
    <p:sldId id="612" r:id="rId206"/>
    <p:sldId id="613" r:id="rId207"/>
    <p:sldId id="617" r:id="rId208"/>
    <p:sldId id="618" r:id="rId209"/>
    <p:sldId id="619" r:id="rId210"/>
    <p:sldId id="620" r:id="rId211"/>
    <p:sldId id="621" r:id="rId212"/>
    <p:sldId id="622" r:id="rId213"/>
    <p:sldId id="623" r:id="rId214"/>
    <p:sldId id="624" r:id="rId215"/>
    <p:sldId id="625" r:id="rId216"/>
    <p:sldId id="627" r:id="rId217"/>
    <p:sldId id="628" r:id="rId218"/>
    <p:sldId id="629" r:id="rId219"/>
    <p:sldId id="630" r:id="rId220"/>
    <p:sldId id="632" r:id="rId221"/>
    <p:sldId id="631" r:id="rId222"/>
    <p:sldId id="633" r:id="rId223"/>
    <p:sldId id="634" r:id="rId224"/>
    <p:sldId id="635" r:id="rId225"/>
    <p:sldId id="636" r:id="rId226"/>
    <p:sldId id="637" r:id="rId227"/>
    <p:sldId id="639" r:id="rId228"/>
    <p:sldId id="638" r:id="rId229"/>
    <p:sldId id="640" r:id="rId230"/>
    <p:sldId id="642" r:id="rId231"/>
    <p:sldId id="643" r:id="rId232"/>
    <p:sldId id="644" r:id="rId233"/>
    <p:sldId id="648" r:id="rId234"/>
    <p:sldId id="645" r:id="rId235"/>
    <p:sldId id="646" r:id="rId236"/>
    <p:sldId id="647" r:id="rId237"/>
    <p:sldId id="641" r:id="rId238"/>
    <p:sldId id="780" r:id="rId239"/>
    <p:sldId id="781" r:id="rId240"/>
    <p:sldId id="649" r:id="rId241"/>
    <p:sldId id="782" r:id="rId242"/>
    <p:sldId id="783" r:id="rId243"/>
    <p:sldId id="784" r:id="rId244"/>
    <p:sldId id="785" r:id="rId245"/>
    <p:sldId id="787" r:id="rId246"/>
    <p:sldId id="788" r:id="rId247"/>
    <p:sldId id="786" r:id="rId248"/>
    <p:sldId id="789" r:id="rId249"/>
    <p:sldId id="790" r:id="rId250"/>
    <p:sldId id="654" r:id="rId251"/>
    <p:sldId id="660" r:id="rId252"/>
    <p:sldId id="661" r:id="rId253"/>
    <p:sldId id="355" r:id="rId254"/>
    <p:sldId id="677" r:id="rId255"/>
    <p:sldId id="679" r:id="rId256"/>
    <p:sldId id="680" r:id="rId257"/>
    <p:sldId id="681" r:id="rId258"/>
    <p:sldId id="682" r:id="rId259"/>
    <p:sldId id="683" r:id="rId260"/>
    <p:sldId id="684" r:id="rId261"/>
    <p:sldId id="685" r:id="rId262"/>
    <p:sldId id="686" r:id="rId263"/>
    <p:sldId id="687" r:id="rId264"/>
    <p:sldId id="688" r:id="rId265"/>
    <p:sldId id="689" r:id="rId266"/>
    <p:sldId id="690" r:id="rId267"/>
    <p:sldId id="691" r:id="rId268"/>
    <p:sldId id="692" r:id="rId269"/>
    <p:sldId id="693" r:id="rId270"/>
    <p:sldId id="694" r:id="rId271"/>
    <p:sldId id="695" r:id="rId272"/>
    <p:sldId id="696" r:id="rId273"/>
    <p:sldId id="699" r:id="rId274"/>
    <p:sldId id="697" r:id="rId275"/>
    <p:sldId id="698" r:id="rId276"/>
    <p:sldId id="711" r:id="rId277"/>
    <p:sldId id="712" r:id="rId278"/>
    <p:sldId id="701" r:id="rId279"/>
    <p:sldId id="702" r:id="rId280"/>
    <p:sldId id="703" r:id="rId281"/>
    <p:sldId id="704" r:id="rId282"/>
    <p:sldId id="705" r:id="rId283"/>
    <p:sldId id="706" r:id="rId284"/>
    <p:sldId id="707" r:id="rId285"/>
    <p:sldId id="708" r:id="rId286"/>
    <p:sldId id="709" r:id="rId287"/>
    <p:sldId id="710" r:id="rId288"/>
    <p:sldId id="750" r:id="rId28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2A8FD26-4D8D-450E-8E60-21C042206934}">
          <p14:sldIdLst>
            <p14:sldId id="312"/>
            <p14:sldId id="406"/>
            <p14:sldId id="325"/>
            <p14:sldId id="713"/>
            <p14:sldId id="714"/>
            <p14:sldId id="715"/>
            <p14:sldId id="716"/>
            <p14:sldId id="717"/>
          </p14:sldIdLst>
        </p14:section>
        <p14:section name="Sel vs Insertion" id="{B8605AE6-0D92-4C3B-9E2D-1513B0CBCC73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</p14:sldIdLst>
        </p14:section>
        <p14:section name="Intro, cont." id="{0D860ED1-41E2-4187-ABF5-7AD363347ADE}">
          <p14:sldIdLst>
            <p14:sldId id="747"/>
            <p14:sldId id="749"/>
            <p14:sldId id="748"/>
          </p14:sldIdLst>
        </p14:section>
        <p14:section name="Quick Sort Animation" id="{452839D6-E38F-45C6-A514-56DDEC01D3E3}">
          <p14:sldIdLst>
            <p14:sldId id="752"/>
            <p14:sldId id="753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</p14:sldIdLst>
        </p14:section>
        <p14:section name="Intro cont." id="{3D299FE6-36A9-4D7B-8A95-F1F20732F902}">
          <p14:sldIdLst>
            <p14:sldId id="777"/>
            <p14:sldId id="778"/>
            <p14:sldId id="779"/>
            <p14:sldId id="320"/>
            <p14:sldId id="792"/>
            <p14:sldId id="793"/>
            <p14:sldId id="794"/>
            <p14:sldId id="795"/>
            <p14:sldId id="796"/>
            <p14:sldId id="797"/>
            <p14:sldId id="798"/>
          </p14:sldIdLst>
        </p14:section>
        <p14:section name="Time Complexity Analysis" id="{B5756F3E-EC30-4528-8E8C-52417B688CF8}">
          <p14:sldIdLst>
            <p14:sldId id="422"/>
            <p14:sldId id="423"/>
            <p14:sldId id="424"/>
            <p14:sldId id="425"/>
            <p14:sldId id="426"/>
            <p14:sldId id="427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72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</p14:sldIdLst>
        </p14:section>
        <p14:section name="Sorting Review" id="{FE3E22AD-2EAF-461E-9762-3B5335E07BCB}">
          <p14:sldIdLst>
            <p14:sldId id="491"/>
            <p14:sldId id="523"/>
            <p14:sldId id="524"/>
            <p14:sldId id="525"/>
            <p14:sldId id="526"/>
            <p14:sldId id="527"/>
            <p14:sldId id="528"/>
            <p14:sldId id="529"/>
            <p14:sldId id="531"/>
            <p14:sldId id="532"/>
            <p14:sldId id="533"/>
            <p14:sldId id="538"/>
            <p14:sldId id="535"/>
            <p14:sldId id="537"/>
            <p14:sldId id="530"/>
            <p14:sldId id="539"/>
            <p14:sldId id="540"/>
            <p14:sldId id="541"/>
            <p14:sldId id="542"/>
            <p14:sldId id="543"/>
            <p14:sldId id="544"/>
            <p14:sldId id="547"/>
          </p14:sldIdLst>
        </p14:section>
        <p14:section name="Iter Merge Sort Animation" id="{B7147430-5707-4010-A93A-7AEFB4F64796}">
          <p14:sldIdLst>
            <p14:sldId id="545"/>
            <p14:sldId id="546"/>
            <p14:sldId id="562"/>
            <p14:sldId id="548"/>
            <p14:sldId id="549"/>
            <p14:sldId id="550"/>
            <p14:sldId id="563"/>
            <p14:sldId id="551"/>
            <p14:sldId id="552"/>
            <p14:sldId id="553"/>
            <p14:sldId id="554"/>
            <p14:sldId id="555"/>
            <p14:sldId id="564"/>
            <p14:sldId id="566"/>
            <p14:sldId id="567"/>
            <p14:sldId id="568"/>
            <p14:sldId id="559"/>
            <p14:sldId id="560"/>
            <p14:sldId id="569"/>
            <p14:sldId id="570"/>
            <p14:sldId id="574"/>
            <p14:sldId id="571"/>
            <p14:sldId id="572"/>
            <p14:sldId id="575"/>
            <p14:sldId id="576"/>
            <p14:sldId id="577"/>
            <p14:sldId id="578"/>
            <p14:sldId id="581"/>
          </p14:sldIdLst>
        </p14:section>
        <p14:section name="Untitled Section" id="{93B83339-4309-433E-8CFA-F09FC4134FFA}">
          <p14:sldIdLst>
            <p14:sldId id="579"/>
            <p14:sldId id="582"/>
            <p14:sldId id="580"/>
            <p14:sldId id="751"/>
          </p14:sldIdLst>
        </p14:section>
        <p14:section name="Queue and Stack Review" id="{99E07AD3-A326-4FC0-A118-5FC06E71FF00}">
          <p14:sldIdLst>
            <p14:sldId id="583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603"/>
            <p14:sldId id="602"/>
            <p14:sldId id="604"/>
            <p14:sldId id="605"/>
            <p14:sldId id="606"/>
            <p14:sldId id="607"/>
            <p14:sldId id="608"/>
            <p14:sldId id="611"/>
            <p14:sldId id="609"/>
            <p14:sldId id="610"/>
            <p14:sldId id="584"/>
            <p14:sldId id="593"/>
            <p14:sldId id="594"/>
            <p14:sldId id="596"/>
            <p14:sldId id="595"/>
            <p14:sldId id="601"/>
            <p14:sldId id="600"/>
            <p14:sldId id="598"/>
            <p14:sldId id="599"/>
            <p14:sldId id="612"/>
            <p14:sldId id="613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7"/>
            <p14:sldId id="628"/>
            <p14:sldId id="629"/>
            <p14:sldId id="630"/>
            <p14:sldId id="632"/>
            <p14:sldId id="631"/>
            <p14:sldId id="633"/>
            <p14:sldId id="634"/>
            <p14:sldId id="635"/>
            <p14:sldId id="636"/>
            <p14:sldId id="637"/>
            <p14:sldId id="639"/>
            <p14:sldId id="638"/>
            <p14:sldId id="640"/>
            <p14:sldId id="642"/>
            <p14:sldId id="643"/>
            <p14:sldId id="644"/>
            <p14:sldId id="648"/>
            <p14:sldId id="645"/>
            <p14:sldId id="646"/>
            <p14:sldId id="647"/>
            <p14:sldId id="641"/>
            <p14:sldId id="780"/>
            <p14:sldId id="781"/>
          </p14:sldIdLst>
        </p14:section>
        <p14:section name="Mountain Stack" id="{2A63660C-89B5-476F-929F-4335E2B67713}">
          <p14:sldIdLst>
            <p14:sldId id="649"/>
            <p14:sldId id="782"/>
            <p14:sldId id="783"/>
            <p14:sldId id="784"/>
            <p14:sldId id="785"/>
            <p14:sldId id="787"/>
            <p14:sldId id="788"/>
            <p14:sldId id="786"/>
            <p14:sldId id="789"/>
            <p14:sldId id="790"/>
            <p14:sldId id="654"/>
            <p14:sldId id="660"/>
            <p14:sldId id="661"/>
          </p14:sldIdLst>
        </p14:section>
        <p14:section name="Optional" id="{480902E4-F3FA-4632-9659-5AE25B89368B}">
          <p14:sldIdLst>
            <p14:sldId id="355"/>
            <p14:sldId id="677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9"/>
            <p14:sldId id="697"/>
            <p14:sldId id="698"/>
            <p14:sldId id="711"/>
            <p14:sldId id="712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25"/>
    <a:srgbClr val="9DFFFB"/>
    <a:srgbClr val="007635"/>
    <a:srgbClr val="1E1E1E"/>
    <a:srgbClr val="0000FF"/>
    <a:srgbClr val="00682F"/>
    <a:srgbClr val="B888D7"/>
    <a:srgbClr val="252526"/>
    <a:srgbClr val="161B22"/>
    <a:srgbClr val="31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5E6CE4-1E57-481F-BD9C-CC11F544BC5D}">
  <a:tblStyle styleId="{A85E6CE4-1E57-481F-BD9C-CC11F544BC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8" autoAdjust="0"/>
    <p:restoredTop sz="94660"/>
  </p:normalViewPr>
  <p:slideViewPr>
    <p:cSldViewPr snapToGrid="0">
      <p:cViewPr>
        <p:scale>
          <a:sx n="140" d="100"/>
          <a:sy n="140" d="100"/>
        </p:scale>
        <p:origin x="10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f5de3b7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f5de3b7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892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46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2324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2470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7375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7365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6543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727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377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965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4223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17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8376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496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445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5274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150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131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0161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0324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111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1902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12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7829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5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56577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97750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5586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53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7640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9984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0672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950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5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34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45961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5799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8803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90678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69114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45557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876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0488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3167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36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8694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949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9001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210053FC-A67C-0530-272B-F5F55FB2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7054DE7C-76BE-4ED7-0DB6-634DE486D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FC032362-5A22-B195-30DF-A63EDA38C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0171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85A47ADC-E946-996E-5A58-CE16D139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DF421FE4-3B51-305E-BAB2-217790F42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8BDCDBB5-BB69-885E-59F2-D2399A8DE2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38787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08291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C3553C7A-ED57-0A16-1E34-85972387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366BF6D9-3591-5C17-0FDC-0797264BC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0FE44871-29E3-8EE9-0553-50E854C89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6620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A990C83D-A5A9-7F3C-D989-529C80BE1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C1440054-D42A-A919-7A82-7386A726A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2B979CC5-B3AE-37F2-8677-8773EBDAF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3303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2DFDBC82-DAA4-E43D-3076-D8578A19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13B24CE3-32FD-7AA3-ADD2-45B01E24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39245648-9E7D-64C5-263E-CB3E16D045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439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C13C85AA-1DD3-DD79-C2AB-2CB955CC3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74331DD6-AF2F-26CC-3A7B-62E027DB9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7B15D356-3901-C81C-85B5-184308EEE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70390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55A05837-E6A2-5033-54E8-0758EDA5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F75ABA99-6248-A84D-3D3E-58D9BFC3D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76C4D532-01F5-2D29-8FDD-0340C25DF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85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73330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902BFD2A-0A6D-1291-5405-974E6E2A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649D09A1-C257-7CD2-1961-AD385FFC8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89FD88EA-9195-7248-1699-8D1564F2A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03715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301CB65F-B08C-476A-476E-E25A5B9F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65089A99-80E8-1C3A-E175-18AF67ACD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4A139DFE-BE03-75E0-D883-EC6C08F36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22974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6D8CD421-A142-F396-B80A-00537605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435819DD-1699-F789-9BF2-7C97EC773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D67DE153-E48E-1183-6AB4-522125BF4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14206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>
          <a:extLst>
            <a:ext uri="{FF2B5EF4-FFF2-40B4-BE49-F238E27FC236}">
              <a16:creationId xmlns:a16="http://schemas.microsoft.com/office/drawing/2014/main" id="{50F5970B-9FB3-AFDF-ADFE-7F6C0FEA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>
            <a:extLst>
              <a:ext uri="{FF2B5EF4-FFF2-40B4-BE49-F238E27FC236}">
                <a16:creationId xmlns:a16="http://schemas.microsoft.com/office/drawing/2014/main" id="{0EFCA6E7-4450-07D8-C38A-5AA67DA18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>
            <a:extLst>
              <a:ext uri="{FF2B5EF4-FFF2-40B4-BE49-F238E27FC236}">
                <a16:creationId xmlns:a16="http://schemas.microsoft.com/office/drawing/2014/main" id="{B2E96D9B-B040-45FC-58BD-9D6599DFFC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74244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3216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29275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84997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5664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956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96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0274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1857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66318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3337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458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86993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3116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0538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4717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3589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490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3575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18225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64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9075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19456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96546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86633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6771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6167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27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19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57454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2191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6887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15436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6909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82253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12765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511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5245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89281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844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18234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5403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03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f5de3b7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f5de3b7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070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38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08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7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024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6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524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046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487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578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8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00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380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65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035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08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67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368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594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23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8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59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528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668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27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407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015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83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82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7669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03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32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636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222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95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14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65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75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6409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842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923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727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95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8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36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660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206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1902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9125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7073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510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47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225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967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99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8335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843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531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3134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055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4774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7409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4431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3675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9815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88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7470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3391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1501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866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6668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717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60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891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5226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6669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08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2604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f5de3b7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f5de3b7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6042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2269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9276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199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820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352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5174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062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0151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0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-717900" y="-61435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59" r:id="rId5"/>
    <p:sldLayoutId id="2147483665" r:id="rId6"/>
    <p:sldLayoutId id="2147483669" r:id="rId7"/>
    <p:sldLayoutId id="2147483673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5">
            <a:extLst>
              <a:ext uri="{FF2B5EF4-FFF2-40B4-BE49-F238E27FC236}">
                <a16:creationId xmlns:a16="http://schemas.microsoft.com/office/drawing/2014/main" id="{8E9DE6FE-4038-6383-3D7F-482A110E458A}"/>
              </a:ext>
            </a:extLst>
          </p:cNvPr>
          <p:cNvSpPr/>
          <p:nvPr/>
        </p:nvSpPr>
        <p:spPr>
          <a:xfrm>
            <a:off x="636773" y="724068"/>
            <a:ext cx="929238" cy="929238"/>
          </a:xfrm>
          <a:prstGeom prst="ellipse">
            <a:avLst/>
          </a:prstGeom>
          <a:solidFill>
            <a:schemeClr val="accent3">
              <a:alpha val="4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1F1F2-95DA-E37B-8139-90A82E53C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117" y="981142"/>
            <a:ext cx="5671766" cy="1910400"/>
          </a:xfrm>
        </p:spPr>
        <p:txBody>
          <a:bodyPr/>
          <a:lstStyle/>
          <a:p>
            <a:pPr algn="ctr"/>
            <a:r>
              <a:rPr lang="en-US" sz="4400" dirty="0"/>
              <a:t>Tutorial 2</a:t>
            </a:r>
            <a:br>
              <a:rPr lang="en-US" sz="4400" dirty="0"/>
            </a:br>
            <a:r>
              <a:rPr lang="en-US" sz="3600" dirty="0"/>
              <a:t>Sorting Algorithms,</a:t>
            </a:r>
            <a:br>
              <a:rPr lang="en-US" sz="3600" dirty="0"/>
            </a:br>
            <a:r>
              <a:rPr lang="en-US" sz="3600" dirty="0"/>
              <a:t>Stack and Queue</a:t>
            </a:r>
            <a:endParaRPr lang="en-SG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BFA1C-782C-8AF0-B5A3-193DB0D88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43687">
            <a:off x="842389" y="3666867"/>
            <a:ext cx="2328530" cy="442800"/>
          </a:xfrm>
        </p:spPr>
        <p:txBody>
          <a:bodyPr/>
          <a:lstStyle/>
          <a:p>
            <a:r>
              <a:rPr lang="en-US" sz="2000" b="1" dirty="0">
                <a:latin typeface="Barlow Semi Condensed" panose="00000506000000000000" pitchFamily="2" charset="0"/>
              </a:rPr>
              <a:t>Original Slides By:</a:t>
            </a:r>
            <a:endParaRPr lang="en-SG" sz="2000" dirty="0">
              <a:latin typeface="Barlow Semi Condensed" panose="00000506000000000000" pitchFamily="2" charset="0"/>
            </a:endParaRPr>
          </a:p>
        </p:txBody>
      </p:sp>
      <p:sp>
        <p:nvSpPr>
          <p:cNvPr id="5" name="Google Shape;294;p35">
            <a:extLst>
              <a:ext uri="{FF2B5EF4-FFF2-40B4-BE49-F238E27FC236}">
                <a16:creationId xmlns:a16="http://schemas.microsoft.com/office/drawing/2014/main" id="{1D692899-9F27-1151-6F10-A826F35A071C}"/>
              </a:ext>
            </a:extLst>
          </p:cNvPr>
          <p:cNvSpPr/>
          <p:nvPr/>
        </p:nvSpPr>
        <p:spPr>
          <a:xfrm>
            <a:off x="7515500" y="-118812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5;p35">
            <a:extLst>
              <a:ext uri="{FF2B5EF4-FFF2-40B4-BE49-F238E27FC236}">
                <a16:creationId xmlns:a16="http://schemas.microsoft.com/office/drawing/2014/main" id="{2BEDDFA9-40C9-5136-6359-4CCB7C5018D5}"/>
              </a:ext>
            </a:extLst>
          </p:cNvPr>
          <p:cNvSpPr/>
          <p:nvPr/>
        </p:nvSpPr>
        <p:spPr>
          <a:xfrm>
            <a:off x="7992250" y="-711375"/>
            <a:ext cx="1856700" cy="185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5395B73-5060-3B79-353A-9013ADE192F6}"/>
              </a:ext>
            </a:extLst>
          </p:cNvPr>
          <p:cNvSpPr txBox="1">
            <a:spLocks/>
          </p:cNvSpPr>
          <p:nvPr/>
        </p:nvSpPr>
        <p:spPr>
          <a:xfrm rot="21443687">
            <a:off x="1093122" y="4119011"/>
            <a:ext cx="3285624" cy="70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Medium"/>
              <a:buNone/>
              <a:defRPr sz="1800" b="0" i="0" u="none" strike="noStrike" cap="none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Jason Christopher (@jasonc21)</a:t>
            </a:r>
          </a:p>
          <a:p>
            <a:r>
              <a:rPr lang="en-US" dirty="0"/>
              <a:t>jason.christopher@u.nus.edu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002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4E76F51C-7692-3BE4-97DB-38E2EADB571F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225780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Find minimum</a:t>
            </a:r>
          </a:p>
        </p:txBody>
      </p:sp>
    </p:spTree>
    <p:extLst>
      <p:ext uri="{BB962C8B-B14F-4D97-AF65-F5344CB8AC3E}">
        <p14:creationId xmlns:p14="http://schemas.microsoft.com/office/powerpoint/2010/main" val="278835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763438" y="1434879"/>
            <a:ext cx="288781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Proof by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0</m:t>
                    </m:r>
                  </m:oMath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blipFill>
                <a:blip r:embed="rId3"/>
                <a:stretch>
                  <a:fillRect l="-823" b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Suppose n is a non-negative integer </a:t>
                </a:r>
                <a:r>
                  <a:rPr lang="en-US" sz="1800" dirty="0" err="1">
                    <a:latin typeface="Montserrat SemiBold" pitchFamily="2" charset="0"/>
                  </a:rPr>
                  <a:t>s.t.</a:t>
                </a:r>
                <a:r>
                  <a:rPr lang="en-US" sz="18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− 1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blipFill>
                <a:blip r:embed="rId4"/>
                <a:stretch>
                  <a:fillRect l="-711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23F71A7-8034-1E8A-7C2A-08E33C857C00}"/>
              </a:ext>
            </a:extLst>
          </p:cNvPr>
          <p:cNvSpPr/>
          <p:nvPr/>
        </p:nvSpPr>
        <p:spPr>
          <a:xfrm>
            <a:off x="2530827" y="3225832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7930A-6B86-C2CE-51DF-30DA223AB405}"/>
              </a:ext>
            </a:extLst>
          </p:cNvPr>
          <p:cNvSpPr/>
          <p:nvPr/>
        </p:nvSpPr>
        <p:spPr>
          <a:xfrm>
            <a:off x="3651249" y="3225832"/>
            <a:ext cx="1035695" cy="394527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F(n - 1)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BEA955-910F-B7EB-9626-DF1C43E54E10}"/>
              </a:ext>
            </a:extLst>
          </p:cNvPr>
          <p:cNvSpPr/>
          <p:nvPr/>
        </p:nvSpPr>
        <p:spPr>
          <a:xfrm>
            <a:off x="5060759" y="3225832"/>
            <a:ext cx="1085293" cy="394527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F(n - 2)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C933E-447D-C7BE-0AAB-7A4A6B699DA5}"/>
              </a:ext>
            </a:extLst>
          </p:cNvPr>
          <p:cNvSpPr/>
          <p:nvPr/>
        </p:nvSpPr>
        <p:spPr>
          <a:xfrm>
            <a:off x="3381638" y="3300950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2A2FF9-3DC0-1855-3A5E-94353BBECB59}"/>
              </a:ext>
            </a:extLst>
          </p:cNvPr>
          <p:cNvSpPr/>
          <p:nvPr/>
        </p:nvSpPr>
        <p:spPr>
          <a:xfrm>
            <a:off x="4772018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24061-A915-EFEF-E0D9-58672B6C6287}"/>
              </a:ext>
            </a:extLst>
          </p:cNvPr>
          <p:cNvSpPr/>
          <p:nvPr/>
        </p:nvSpPr>
        <p:spPr>
          <a:xfrm>
            <a:off x="6566765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DD687-FAAF-9D8C-08C0-E78169A3F35B}"/>
              </a:ext>
            </a:extLst>
          </p:cNvPr>
          <p:cNvSpPr/>
          <p:nvPr/>
        </p:nvSpPr>
        <p:spPr>
          <a:xfrm>
            <a:off x="6256438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-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7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D32668-F7B0-DF9D-7023-B462AF62CBE1}"/>
              </a:ext>
            </a:extLst>
          </p:cNvPr>
          <p:cNvSpPr/>
          <p:nvPr/>
        </p:nvSpPr>
        <p:spPr>
          <a:xfrm>
            <a:off x="5689600" y="2564420"/>
            <a:ext cx="1676400" cy="3311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19D8D6-8A5F-D8E0-8115-D7BC3DB8CD44}"/>
              </a:ext>
            </a:extLst>
          </p:cNvPr>
          <p:cNvSpPr/>
          <p:nvPr/>
        </p:nvSpPr>
        <p:spPr>
          <a:xfrm>
            <a:off x="946150" y="4119025"/>
            <a:ext cx="2540000" cy="3302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763438" y="1434879"/>
            <a:ext cx="288781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Proof by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0</m:t>
                    </m:r>
                  </m:oMath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blipFill>
                <a:blip r:embed="rId3"/>
                <a:stretch>
                  <a:fillRect l="-823" b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Suppose n is a non-negative integer </a:t>
                </a:r>
                <a:r>
                  <a:rPr lang="en-US" sz="1800" dirty="0" err="1">
                    <a:latin typeface="Montserrat SemiBold" pitchFamily="2" charset="0"/>
                  </a:rPr>
                  <a:t>s.t.</a:t>
                </a:r>
                <a:r>
                  <a:rPr lang="en-US" sz="18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− 1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blipFill>
                <a:blip r:embed="rId4"/>
                <a:stretch>
                  <a:fillRect l="-711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23F71A7-8034-1E8A-7C2A-08E33C857C00}"/>
              </a:ext>
            </a:extLst>
          </p:cNvPr>
          <p:cNvSpPr/>
          <p:nvPr/>
        </p:nvSpPr>
        <p:spPr>
          <a:xfrm>
            <a:off x="3265921" y="3225832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7930A-6B86-C2CE-51DF-30DA223AB405}"/>
              </a:ext>
            </a:extLst>
          </p:cNvPr>
          <p:cNvSpPr/>
          <p:nvPr/>
        </p:nvSpPr>
        <p:spPr>
          <a:xfrm>
            <a:off x="4386344" y="3225832"/>
            <a:ext cx="700056" cy="394527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F(n)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C933E-447D-C7BE-0AAB-7A4A6B699DA5}"/>
              </a:ext>
            </a:extLst>
          </p:cNvPr>
          <p:cNvSpPr/>
          <p:nvPr/>
        </p:nvSpPr>
        <p:spPr>
          <a:xfrm>
            <a:off x="4116732" y="3300950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24061-A915-EFEF-E0D9-58672B6C6287}"/>
              </a:ext>
            </a:extLst>
          </p:cNvPr>
          <p:cNvSpPr/>
          <p:nvPr/>
        </p:nvSpPr>
        <p:spPr>
          <a:xfrm>
            <a:off x="5517598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DD687-FAAF-9D8C-08C0-E78169A3F35B}"/>
              </a:ext>
            </a:extLst>
          </p:cNvPr>
          <p:cNvSpPr/>
          <p:nvPr/>
        </p:nvSpPr>
        <p:spPr>
          <a:xfrm>
            <a:off x="5207271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-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48BE289B-70E1-1EF2-E753-3C623EC18130}"/>
              </a:ext>
            </a:extLst>
          </p:cNvPr>
          <p:cNvSpPr txBox="1">
            <a:spLocks/>
          </p:cNvSpPr>
          <p:nvPr/>
        </p:nvSpPr>
        <p:spPr>
          <a:xfrm>
            <a:off x="879722" y="4057169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 Fibonacci Sequence    F(n) = F(n – 1) + F(n – 2)</a:t>
            </a:r>
          </a:p>
        </p:txBody>
      </p:sp>
    </p:spTree>
    <p:extLst>
      <p:ext uri="{BB962C8B-B14F-4D97-AF65-F5344CB8AC3E}">
        <p14:creationId xmlns:p14="http://schemas.microsoft.com/office/powerpoint/2010/main" val="5106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F71A7-8034-1E8A-7C2A-08E33C857C00}"/>
              </a:ext>
            </a:extLst>
          </p:cNvPr>
          <p:cNvSpPr/>
          <p:nvPr/>
        </p:nvSpPr>
        <p:spPr>
          <a:xfrm>
            <a:off x="2553267" y="1771226"/>
            <a:ext cx="1147457" cy="5874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7930A-6B86-C2CE-51DF-30DA223AB405}"/>
              </a:ext>
            </a:extLst>
          </p:cNvPr>
          <p:cNvSpPr/>
          <p:nvPr/>
        </p:nvSpPr>
        <p:spPr>
          <a:xfrm>
            <a:off x="4304332" y="1771226"/>
            <a:ext cx="1042339" cy="587428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F(n)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C933E-447D-C7BE-0AAB-7A4A6B699DA5}"/>
              </a:ext>
            </a:extLst>
          </p:cNvPr>
          <p:cNvSpPr/>
          <p:nvPr/>
        </p:nvSpPr>
        <p:spPr>
          <a:xfrm>
            <a:off x="3824079" y="1807568"/>
            <a:ext cx="356898" cy="582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24061-A915-EFEF-E0D9-58672B6C6287}"/>
              </a:ext>
            </a:extLst>
          </p:cNvPr>
          <p:cNvSpPr/>
          <p:nvPr/>
        </p:nvSpPr>
        <p:spPr>
          <a:xfrm>
            <a:off x="5950280" y="1771226"/>
            <a:ext cx="557151" cy="587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DD687-FAAF-9D8C-08C0-E78169A3F35B}"/>
              </a:ext>
            </a:extLst>
          </p:cNvPr>
          <p:cNvSpPr/>
          <p:nvPr/>
        </p:nvSpPr>
        <p:spPr>
          <a:xfrm>
            <a:off x="5470026" y="1796774"/>
            <a:ext cx="356898" cy="582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-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36;p36">
                <a:extLst>
                  <a:ext uri="{FF2B5EF4-FFF2-40B4-BE49-F238E27FC236}">
                    <a16:creationId xmlns:a16="http://schemas.microsoft.com/office/drawing/2014/main" id="{61AD10B9-4D6E-4764-04CF-81FF5AF167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789" y="3009977"/>
                <a:ext cx="5279722" cy="4641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)) =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)) =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Google Shape;336;p36">
                <a:extLst>
                  <a:ext uri="{FF2B5EF4-FFF2-40B4-BE49-F238E27FC236}">
                    <a16:creationId xmlns:a16="http://schemas.microsoft.com/office/drawing/2014/main" id="{61AD10B9-4D6E-4764-04CF-81FF5AF16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89" y="3009977"/>
                <a:ext cx="5279722" cy="46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24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197100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359847"/>
            <a:ext cx="62646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metalGearFunction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SG" sz="16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7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197100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FEBA0E1-78DB-2AD5-EE26-128717498F7D}"/>
              </a:ext>
            </a:extLst>
          </p:cNvPr>
          <p:cNvSpPr/>
          <p:nvPr/>
        </p:nvSpPr>
        <p:spPr>
          <a:xfrm>
            <a:off x="4835482" y="2914650"/>
            <a:ext cx="758868" cy="2311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359847"/>
            <a:ext cx="62646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metalGearFunction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SG" sz="16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4002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Inner Loop runs for log(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Montserrat SemiBold" pitchFamily="2" charset="0"/>
              </a:rPr>
              <a:t>) iterations</a:t>
            </a:r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E1E400B7-11BE-85EA-4552-8FC358EFA92B}"/>
              </a:ext>
            </a:extLst>
          </p:cNvPr>
          <p:cNvSpPr txBox="1">
            <a:spLocks/>
          </p:cNvSpPr>
          <p:nvPr/>
        </p:nvSpPr>
        <p:spPr>
          <a:xfrm>
            <a:off x="2006350" y="2339700"/>
            <a:ext cx="512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T(n) = log(1) + log(2) + … + log(n)</a:t>
            </a:r>
          </a:p>
        </p:txBody>
      </p:sp>
    </p:spTree>
    <p:extLst>
      <p:ext uri="{BB962C8B-B14F-4D97-AF65-F5344CB8AC3E}">
        <p14:creationId xmlns:p14="http://schemas.microsoft.com/office/powerpoint/2010/main" val="27928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4002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Inner Loop runs for log(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Montserrat SemiBold" pitchFamily="2" charset="0"/>
              </a:rPr>
              <a:t>)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36;p36">
                <a:extLst>
                  <a:ext uri="{FF2B5EF4-FFF2-40B4-BE49-F238E27FC236}">
                    <a16:creationId xmlns:a16="http://schemas.microsoft.com/office/drawing/2014/main" id="{E1E400B7-11BE-85EA-4552-8FC358EFA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6350" y="2339700"/>
                <a:ext cx="51286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:r>
                  <a:rPr lang="en-US" sz="2000" dirty="0">
                    <a:latin typeface="Montserrat SemiBold" pitchFamily="2" charset="0"/>
                  </a:rPr>
                  <a:t>T(n) = log(1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000" dirty="0">
                    <a:latin typeface="Montserrat SemiBold" pitchFamily="2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2000" dirty="0">
                    <a:latin typeface="Montserrat SemiBold" pitchFamily="2" charset="0"/>
                  </a:rPr>
                  <a:t>…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2000" dirty="0">
                    <a:latin typeface="Montserrat SemiBold" pitchFamily="2" charset="0"/>
                  </a:rPr>
                  <a:t>n)</a:t>
                </a:r>
              </a:p>
            </p:txBody>
          </p:sp>
        </mc:Choice>
        <mc:Fallback xmlns="">
          <p:sp>
            <p:nvSpPr>
              <p:cNvPr id="3" name="Google Shape;336;p36">
                <a:extLst>
                  <a:ext uri="{FF2B5EF4-FFF2-40B4-BE49-F238E27FC236}">
                    <a16:creationId xmlns:a16="http://schemas.microsoft.com/office/drawing/2014/main" id="{E1E400B7-11BE-85EA-4552-8FC358EFA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50" y="2339700"/>
                <a:ext cx="5128600" cy="464100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848B164D-6A2A-5538-7372-5949A2D79A78}"/>
              </a:ext>
            </a:extLst>
          </p:cNvPr>
          <p:cNvSpPr txBox="1">
            <a:spLocks/>
          </p:cNvSpPr>
          <p:nvPr/>
        </p:nvSpPr>
        <p:spPr>
          <a:xfrm>
            <a:off x="977650" y="4079600"/>
            <a:ext cx="512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3DFEE5-3E37-77AE-B181-5E069C920EA6}"/>
              </a:ext>
            </a:extLst>
          </p:cNvPr>
          <p:cNvSpPr/>
          <p:nvPr/>
        </p:nvSpPr>
        <p:spPr>
          <a:xfrm>
            <a:off x="898525" y="3425825"/>
            <a:ext cx="2593975" cy="2603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B51ADDBB-54D6-10F0-61AC-8A4679067416}"/>
              </a:ext>
            </a:extLst>
          </p:cNvPr>
          <p:cNvSpPr txBox="1">
            <a:spLocks/>
          </p:cNvSpPr>
          <p:nvPr/>
        </p:nvSpPr>
        <p:spPr>
          <a:xfrm>
            <a:off x="836517" y="3344660"/>
            <a:ext cx="5772563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600" dirty="0">
                <a:latin typeface="Montserrat SemiBold" pitchFamily="2" charset="0"/>
              </a:rPr>
              <a:t> Logarithmic Properties</a:t>
            </a:r>
          </a:p>
          <a:p>
            <a:r>
              <a:rPr lang="en-US" sz="500" dirty="0">
                <a:latin typeface="Montserrat SemiBold" pitchFamily="2" charset="0"/>
              </a:rPr>
              <a:t> </a:t>
            </a:r>
            <a:endParaRPr lang="en-US" sz="400" dirty="0">
              <a:latin typeface="Montserrat SemiBold" pitchFamily="2" charset="0"/>
            </a:endParaRPr>
          </a:p>
          <a:p>
            <a:r>
              <a:rPr lang="en-US" sz="1600" dirty="0">
                <a:latin typeface="Montserrat SemiBold" pitchFamily="2" charset="0"/>
              </a:rPr>
              <a:t>log(a) + log(b) = log(ab)</a:t>
            </a:r>
          </a:p>
          <a:p>
            <a:r>
              <a:rPr lang="en-US" sz="1600" dirty="0">
                <a:latin typeface="Montserrat SemiBold" pitchFamily="2" charset="0"/>
              </a:rPr>
              <a:t>log(a) – log(b) = log(a/b)</a:t>
            </a:r>
          </a:p>
          <a:p>
            <a:r>
              <a:rPr lang="en-US" sz="1600" dirty="0">
                <a:latin typeface="Montserrat SemiBold" pitchFamily="2" charset="0"/>
              </a:rPr>
              <a:t>log(a</a:t>
            </a:r>
            <a:r>
              <a:rPr lang="en-US" sz="1600" baseline="30000" dirty="0">
                <a:latin typeface="Montserrat SemiBold" pitchFamily="2" charset="0"/>
              </a:rPr>
              <a:t>b</a:t>
            </a:r>
            <a:r>
              <a:rPr lang="en-US" sz="1600" dirty="0">
                <a:latin typeface="Montserrat SemiBold" pitchFamily="2" charset="0"/>
              </a:rPr>
              <a:t>) = b log(a)</a:t>
            </a:r>
          </a:p>
        </p:txBody>
      </p:sp>
    </p:spTree>
    <p:extLst>
      <p:ext uri="{BB962C8B-B14F-4D97-AF65-F5344CB8AC3E}">
        <p14:creationId xmlns:p14="http://schemas.microsoft.com/office/powerpoint/2010/main" val="173157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4002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Inner Loop runs for log(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Montserrat SemiBold" pitchFamily="2" charset="0"/>
              </a:rPr>
              <a:t>) iterations</a:t>
            </a:r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E1E400B7-11BE-85EA-4552-8FC358EFA92B}"/>
              </a:ext>
            </a:extLst>
          </p:cNvPr>
          <p:cNvSpPr txBox="1">
            <a:spLocks/>
          </p:cNvSpPr>
          <p:nvPr/>
        </p:nvSpPr>
        <p:spPr>
          <a:xfrm>
            <a:off x="2006350" y="2339700"/>
            <a:ext cx="512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T(n) = log(n!)</a:t>
            </a:r>
          </a:p>
        </p:txBody>
      </p:sp>
    </p:spTree>
    <p:extLst>
      <p:ext uri="{BB962C8B-B14F-4D97-AF65-F5344CB8AC3E}">
        <p14:creationId xmlns:p14="http://schemas.microsoft.com/office/powerpoint/2010/main" val="164775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E1E400B7-11BE-85EA-4552-8FC358EFA92B}"/>
              </a:ext>
            </a:extLst>
          </p:cNvPr>
          <p:cNvSpPr txBox="1">
            <a:spLocks/>
          </p:cNvSpPr>
          <p:nvPr/>
        </p:nvSpPr>
        <p:spPr>
          <a:xfrm>
            <a:off x="2006350" y="1488800"/>
            <a:ext cx="512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T(n) = log(n!)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9DC9C69A-89BD-2F81-26DB-1599E2240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6350" y="2329300"/>
                <a:ext cx="51286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:r>
                  <a:rPr lang="en-US" sz="2400" dirty="0">
                    <a:latin typeface="Montserrat SemiBold" pitchFamily="2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n</a:t>
                </a: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9DC9C69A-89BD-2F81-26DB-1599E2240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50" y="2329300"/>
                <a:ext cx="5128600" cy="464100"/>
              </a:xfrm>
              <a:prstGeom prst="rect">
                <a:avLst/>
              </a:prstGeom>
              <a:blipFill>
                <a:blip r:embed="rId3"/>
                <a:stretch>
                  <a:fillRect b="-40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33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E1E400B7-11BE-85EA-4552-8FC358EFA92B}"/>
              </a:ext>
            </a:extLst>
          </p:cNvPr>
          <p:cNvSpPr txBox="1">
            <a:spLocks/>
          </p:cNvSpPr>
          <p:nvPr/>
        </p:nvSpPr>
        <p:spPr>
          <a:xfrm>
            <a:off x="2006350" y="1488800"/>
            <a:ext cx="51286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T(n) = log(n!)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9DC9C69A-89BD-2F81-26DB-1599E2240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6350" y="2329300"/>
                <a:ext cx="51286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:r>
                  <a:rPr lang="en-US" sz="2400" dirty="0">
                    <a:latin typeface="Montserrat SemiBold" pitchFamily="2" charset="0"/>
                  </a:rPr>
                  <a:t>n!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latin typeface="Montserrat SemiBold" pitchFamily="2" charset="0"/>
                  </a:rPr>
                  <a:t> n</a:t>
                </a:r>
                <a:r>
                  <a:rPr lang="en-US" sz="2400" baseline="30000" dirty="0">
                    <a:latin typeface="Montserrat SemiBold" pitchFamily="2" charset="0"/>
                  </a:rPr>
                  <a:t>n</a:t>
                </a:r>
                <a:endParaRPr lang="en-US" sz="24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9DC9C69A-89BD-2F81-26DB-1599E2240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50" y="2329300"/>
                <a:ext cx="5128600" cy="464100"/>
              </a:xfrm>
              <a:prstGeom prst="rect">
                <a:avLst/>
              </a:prstGeom>
              <a:blipFill>
                <a:blip r:embed="rId3"/>
                <a:stretch>
                  <a:fillRect b="-40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5082540" y="3345181"/>
            <a:ext cx="647700" cy="982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4E76F51C-7692-3BE4-97DB-38E2EADB571F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331851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with first element</a:t>
            </a:r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FC207094-55A2-479B-5A99-21C8F3F0D96D}"/>
              </a:ext>
            </a:extLst>
          </p:cNvPr>
          <p:cNvSpPr txBox="1">
            <a:spLocks/>
          </p:cNvSpPr>
          <p:nvPr/>
        </p:nvSpPr>
        <p:spPr>
          <a:xfrm>
            <a:off x="1005840" y="3269860"/>
            <a:ext cx="2392680" cy="435087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Correct position!</a:t>
            </a:r>
          </a:p>
        </p:txBody>
      </p:sp>
    </p:spTree>
    <p:extLst>
      <p:ext uri="{BB962C8B-B14F-4D97-AF65-F5344CB8AC3E}">
        <p14:creationId xmlns:p14="http://schemas.microsoft.com/office/powerpoint/2010/main" val="52772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336;p36">
                <a:extLst>
                  <a:ext uri="{FF2B5EF4-FFF2-40B4-BE49-F238E27FC236}">
                    <a16:creationId xmlns:a16="http://schemas.microsoft.com/office/drawing/2014/main" id="{E1E400B7-11BE-85EA-4552-8FC358EFA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6350" y="2107650"/>
                <a:ext cx="51286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:r>
                  <a:rPr lang="en-US" dirty="0">
                    <a:latin typeface="Montserrat SemiBold" pitchFamily="2" charset="0"/>
                  </a:rPr>
                  <a:t>T(n)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Montserrat SemiBold" pitchFamily="2" charset="0"/>
                  </a:rPr>
                  <a:t>n log n</a:t>
                </a:r>
              </a:p>
            </p:txBody>
          </p:sp>
        </mc:Choice>
        <mc:Fallback xmlns="">
          <p:sp>
            <p:nvSpPr>
              <p:cNvPr id="3" name="Google Shape;336;p36">
                <a:extLst>
                  <a:ext uri="{FF2B5EF4-FFF2-40B4-BE49-F238E27FC236}">
                    <a16:creationId xmlns:a16="http://schemas.microsoft.com/office/drawing/2014/main" id="{E1E400B7-11BE-85EA-4552-8FC358EFA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50" y="2107650"/>
                <a:ext cx="5128600" cy="464100"/>
              </a:xfrm>
              <a:prstGeom prst="rect">
                <a:avLst/>
              </a:prstGeom>
              <a:blipFill>
                <a:blip r:embed="rId3"/>
                <a:stretch>
                  <a:fillRect t="-2632" b="-5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438E49C-B8B1-F056-2F8D-B591C51C07C9}"/>
              </a:ext>
            </a:extLst>
          </p:cNvPr>
          <p:cNvSpPr/>
          <p:nvPr/>
        </p:nvSpPr>
        <p:spPr>
          <a:xfrm>
            <a:off x="898525" y="3425825"/>
            <a:ext cx="2593975" cy="2603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CA8ACF73-AD1F-FE0C-CEB7-F91F1C79BF5C}"/>
              </a:ext>
            </a:extLst>
          </p:cNvPr>
          <p:cNvSpPr txBox="1">
            <a:spLocks/>
          </p:cNvSpPr>
          <p:nvPr/>
        </p:nvSpPr>
        <p:spPr>
          <a:xfrm>
            <a:off x="836517" y="3344660"/>
            <a:ext cx="5772563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600" dirty="0">
                <a:latin typeface="Montserrat SemiBold" pitchFamily="2" charset="0"/>
              </a:rPr>
              <a:t> Logarithmic Properties</a:t>
            </a:r>
          </a:p>
          <a:p>
            <a:r>
              <a:rPr lang="en-US" sz="500" dirty="0">
                <a:latin typeface="Montserrat SemiBold" pitchFamily="2" charset="0"/>
              </a:rPr>
              <a:t> </a:t>
            </a:r>
            <a:endParaRPr lang="en-US" sz="400" dirty="0">
              <a:latin typeface="Montserrat SemiBold" pitchFamily="2" charset="0"/>
            </a:endParaRPr>
          </a:p>
          <a:p>
            <a:r>
              <a:rPr lang="en-US" sz="1600" dirty="0">
                <a:latin typeface="Montserrat SemiBold" pitchFamily="2" charset="0"/>
              </a:rPr>
              <a:t>log(a) + log(b) = log(ab)</a:t>
            </a:r>
          </a:p>
          <a:p>
            <a:r>
              <a:rPr lang="en-US" sz="1600" dirty="0">
                <a:latin typeface="Montserrat SemiBold" pitchFamily="2" charset="0"/>
              </a:rPr>
              <a:t>log(a) – log(b) = log(a/b)</a:t>
            </a:r>
          </a:p>
          <a:p>
            <a:r>
              <a:rPr lang="en-US" sz="1600" dirty="0">
                <a:latin typeface="Montserrat SemiBold" pitchFamily="2" charset="0"/>
              </a:rPr>
              <a:t>log(a</a:t>
            </a:r>
            <a:r>
              <a:rPr lang="en-US" sz="1600" baseline="30000" dirty="0">
                <a:latin typeface="Montserrat SemiBold" pitchFamily="2" charset="0"/>
              </a:rPr>
              <a:t>b</a:t>
            </a:r>
            <a:r>
              <a:rPr lang="en-US" sz="1600" dirty="0">
                <a:latin typeface="Montserrat SemiBold" pitchFamily="2" charset="0"/>
              </a:rPr>
              <a:t>) = b log(a)</a:t>
            </a:r>
          </a:p>
        </p:txBody>
      </p:sp>
    </p:spTree>
    <p:extLst>
      <p:ext uri="{BB962C8B-B14F-4D97-AF65-F5344CB8AC3E}">
        <p14:creationId xmlns:p14="http://schemas.microsoft.com/office/powerpoint/2010/main" val="22180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E1E400B7-11BE-85EA-4552-8FC358EFA92B}"/>
              </a:ext>
            </a:extLst>
          </p:cNvPr>
          <p:cNvSpPr txBox="1">
            <a:spLocks/>
          </p:cNvSpPr>
          <p:nvPr/>
        </p:nvSpPr>
        <p:spPr>
          <a:xfrm>
            <a:off x="2471850" y="2094950"/>
            <a:ext cx="4197600" cy="622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dirty="0">
                <a:latin typeface="Montserrat SemiBold" pitchFamily="2" charset="0"/>
              </a:rPr>
              <a:t>O(T(n)) = O(n log n)</a:t>
            </a:r>
          </a:p>
        </p:txBody>
      </p:sp>
    </p:spTree>
    <p:extLst>
      <p:ext uri="{BB962C8B-B14F-4D97-AF65-F5344CB8AC3E}">
        <p14:creationId xmlns:p14="http://schemas.microsoft.com/office/powerpoint/2010/main" val="18136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197100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359847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197100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BFCB461-9C40-4F5C-38B6-27A7D720A3E9}"/>
              </a:ext>
            </a:extLst>
          </p:cNvPr>
          <p:cNvSpPr/>
          <p:nvPr/>
        </p:nvSpPr>
        <p:spPr>
          <a:xfrm>
            <a:off x="2413000" y="3257549"/>
            <a:ext cx="1238250" cy="266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359847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90057-E7B2-D645-333D-23ED4C58B8F1}"/>
              </a:ext>
            </a:extLst>
          </p:cNvPr>
          <p:cNvSpPr txBox="1"/>
          <p:nvPr/>
        </p:nvSpPr>
        <p:spPr>
          <a:xfrm rot="21305912">
            <a:off x="4228714" y="3608460"/>
            <a:ext cx="32861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String Concatenation!</a:t>
            </a:r>
            <a:endParaRPr lang="en-SG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2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Java concatenates a string by generating a new string instance, then appending the character afterwards</a:t>
            </a:r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A26202B8-0D94-1E66-251A-416A5EEF56AA}"/>
              </a:ext>
            </a:extLst>
          </p:cNvPr>
          <p:cNvSpPr txBox="1">
            <a:spLocks/>
          </p:cNvSpPr>
          <p:nvPr/>
        </p:nvSpPr>
        <p:spPr>
          <a:xfrm>
            <a:off x="844218" y="2225065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 = “hello”;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 += “!”;</a:t>
            </a:r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B030D8CE-81E5-C869-EDC0-F46A3ABE4B1E}"/>
              </a:ext>
            </a:extLst>
          </p:cNvPr>
          <p:cNvSpPr txBox="1">
            <a:spLocks/>
          </p:cNvSpPr>
          <p:nvPr/>
        </p:nvSpPr>
        <p:spPr>
          <a:xfrm>
            <a:off x="3727450" y="3204684"/>
            <a:ext cx="209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temp = </a:t>
            </a:r>
          </a:p>
        </p:txBody>
      </p:sp>
      <p:sp>
        <p:nvSpPr>
          <p:cNvPr id="16" name="Google Shape;336;p36">
            <a:extLst>
              <a:ext uri="{FF2B5EF4-FFF2-40B4-BE49-F238E27FC236}">
                <a16:creationId xmlns:a16="http://schemas.microsoft.com/office/drawing/2014/main" id="{8241DA17-DD81-B1FC-2623-FA5568F47C35}"/>
              </a:ext>
            </a:extLst>
          </p:cNvPr>
          <p:cNvSpPr txBox="1">
            <a:spLocks/>
          </p:cNvSpPr>
          <p:nvPr/>
        </p:nvSpPr>
        <p:spPr>
          <a:xfrm>
            <a:off x="4111791" y="2422519"/>
            <a:ext cx="209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 =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FC0C4E-EF32-0BE1-157A-3BF0AC21EB44}"/>
              </a:ext>
            </a:extLst>
          </p:cNvPr>
          <p:cNvSpPr/>
          <p:nvPr/>
        </p:nvSpPr>
        <p:spPr>
          <a:xfrm>
            <a:off x="4806950" y="2422519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h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FBA02D-AE81-3166-4B70-44D281019314}"/>
              </a:ext>
            </a:extLst>
          </p:cNvPr>
          <p:cNvSpPr/>
          <p:nvPr/>
        </p:nvSpPr>
        <p:spPr>
          <a:xfrm>
            <a:off x="5314950" y="2422519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e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672568-66C2-DD36-CB99-F8534FA8EA7F}"/>
              </a:ext>
            </a:extLst>
          </p:cNvPr>
          <p:cNvSpPr/>
          <p:nvPr/>
        </p:nvSpPr>
        <p:spPr>
          <a:xfrm>
            <a:off x="5822950" y="2422519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l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A8BDCB-7C5E-54D5-37DD-98DCB40B0EA1}"/>
              </a:ext>
            </a:extLst>
          </p:cNvPr>
          <p:cNvSpPr/>
          <p:nvPr/>
        </p:nvSpPr>
        <p:spPr>
          <a:xfrm>
            <a:off x="6330950" y="2422519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l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E65F7-40FC-7E3B-E500-CA890D39B7B4}"/>
              </a:ext>
            </a:extLst>
          </p:cNvPr>
          <p:cNvSpPr/>
          <p:nvPr/>
        </p:nvSpPr>
        <p:spPr>
          <a:xfrm>
            <a:off x="6838950" y="2422519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o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Java concatenates a string by generating a new string instance, then appending the character afterwards</a:t>
            </a:r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A26202B8-0D94-1E66-251A-416A5EEF56AA}"/>
              </a:ext>
            </a:extLst>
          </p:cNvPr>
          <p:cNvSpPr txBox="1">
            <a:spLocks/>
          </p:cNvSpPr>
          <p:nvPr/>
        </p:nvSpPr>
        <p:spPr>
          <a:xfrm>
            <a:off x="844218" y="2225065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 = “hello”;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 += “!”;</a:t>
            </a:r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B030D8CE-81E5-C869-EDC0-F46A3ABE4B1E}"/>
              </a:ext>
            </a:extLst>
          </p:cNvPr>
          <p:cNvSpPr txBox="1">
            <a:spLocks/>
          </p:cNvSpPr>
          <p:nvPr/>
        </p:nvSpPr>
        <p:spPr>
          <a:xfrm>
            <a:off x="3727450" y="3204684"/>
            <a:ext cx="209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temp =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FAAF4-6BA7-5CF1-4B17-D406605F845E}"/>
              </a:ext>
            </a:extLst>
          </p:cNvPr>
          <p:cNvSpPr/>
          <p:nvPr/>
        </p:nvSpPr>
        <p:spPr>
          <a:xfrm>
            <a:off x="4806950" y="3204684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h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308DBF-CBE6-6DD2-D07C-EAB517FEB810}"/>
              </a:ext>
            </a:extLst>
          </p:cNvPr>
          <p:cNvSpPr/>
          <p:nvPr/>
        </p:nvSpPr>
        <p:spPr>
          <a:xfrm>
            <a:off x="5314950" y="3204684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e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15CD0-FADD-A127-8120-7D74FFF080D0}"/>
              </a:ext>
            </a:extLst>
          </p:cNvPr>
          <p:cNvSpPr/>
          <p:nvPr/>
        </p:nvSpPr>
        <p:spPr>
          <a:xfrm>
            <a:off x="5822950" y="3204684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l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4CD9C-FF27-6C3C-5E08-BFD55F67D0D6}"/>
              </a:ext>
            </a:extLst>
          </p:cNvPr>
          <p:cNvSpPr/>
          <p:nvPr/>
        </p:nvSpPr>
        <p:spPr>
          <a:xfrm>
            <a:off x="6330950" y="3204684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l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C0B67-B85A-1E33-A080-AF0D39514B3B}"/>
              </a:ext>
            </a:extLst>
          </p:cNvPr>
          <p:cNvSpPr/>
          <p:nvPr/>
        </p:nvSpPr>
        <p:spPr>
          <a:xfrm>
            <a:off x="6838950" y="3204684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o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4CEC51-9B8E-D020-202E-032ED32ED68F}"/>
              </a:ext>
            </a:extLst>
          </p:cNvPr>
          <p:cNvSpPr/>
          <p:nvPr/>
        </p:nvSpPr>
        <p:spPr>
          <a:xfrm>
            <a:off x="7346950" y="3204684"/>
            <a:ext cx="450850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!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6" name="Google Shape;336;p36">
            <a:extLst>
              <a:ext uri="{FF2B5EF4-FFF2-40B4-BE49-F238E27FC236}">
                <a16:creationId xmlns:a16="http://schemas.microsoft.com/office/drawing/2014/main" id="{8241DA17-DD81-B1FC-2623-FA5568F47C35}"/>
              </a:ext>
            </a:extLst>
          </p:cNvPr>
          <p:cNvSpPr txBox="1">
            <a:spLocks/>
          </p:cNvSpPr>
          <p:nvPr/>
        </p:nvSpPr>
        <p:spPr>
          <a:xfrm>
            <a:off x="4111791" y="2422519"/>
            <a:ext cx="209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 = </a:t>
            </a:r>
          </a:p>
        </p:txBody>
      </p:sp>
    </p:spTree>
    <p:extLst>
      <p:ext uri="{BB962C8B-B14F-4D97-AF65-F5344CB8AC3E}">
        <p14:creationId xmlns:p14="http://schemas.microsoft.com/office/powerpoint/2010/main" val="283839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Java concatenates a string by generating a new string instance, then appending the character afterwards</a:t>
            </a:r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A26202B8-0D94-1E66-251A-416A5EEF56AA}"/>
              </a:ext>
            </a:extLst>
          </p:cNvPr>
          <p:cNvSpPr txBox="1">
            <a:spLocks/>
          </p:cNvSpPr>
          <p:nvPr/>
        </p:nvSpPr>
        <p:spPr>
          <a:xfrm>
            <a:off x="844218" y="2225065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 = “hello”;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 += “!”;</a:t>
            </a:r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B030D8CE-81E5-C869-EDC0-F46A3ABE4B1E}"/>
              </a:ext>
            </a:extLst>
          </p:cNvPr>
          <p:cNvSpPr txBox="1">
            <a:spLocks/>
          </p:cNvSpPr>
          <p:nvPr/>
        </p:nvSpPr>
        <p:spPr>
          <a:xfrm>
            <a:off x="4229432" y="2457115"/>
            <a:ext cx="209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temp =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FAAF4-6BA7-5CF1-4B17-D406605F845E}"/>
              </a:ext>
            </a:extLst>
          </p:cNvPr>
          <p:cNvSpPr/>
          <p:nvPr/>
        </p:nvSpPr>
        <p:spPr>
          <a:xfrm>
            <a:off x="5308932" y="2457115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h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308DBF-CBE6-6DD2-D07C-EAB517FEB810}"/>
              </a:ext>
            </a:extLst>
          </p:cNvPr>
          <p:cNvSpPr/>
          <p:nvPr/>
        </p:nvSpPr>
        <p:spPr>
          <a:xfrm>
            <a:off x="5816932" y="2457115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e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15CD0-FADD-A127-8120-7D74FFF080D0}"/>
              </a:ext>
            </a:extLst>
          </p:cNvPr>
          <p:cNvSpPr/>
          <p:nvPr/>
        </p:nvSpPr>
        <p:spPr>
          <a:xfrm>
            <a:off x="6324932" y="2457115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l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4CD9C-FF27-6C3C-5E08-BFD55F67D0D6}"/>
              </a:ext>
            </a:extLst>
          </p:cNvPr>
          <p:cNvSpPr/>
          <p:nvPr/>
        </p:nvSpPr>
        <p:spPr>
          <a:xfrm>
            <a:off x="6832932" y="2457115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l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C0B67-B85A-1E33-A080-AF0D39514B3B}"/>
              </a:ext>
            </a:extLst>
          </p:cNvPr>
          <p:cNvSpPr/>
          <p:nvPr/>
        </p:nvSpPr>
        <p:spPr>
          <a:xfrm>
            <a:off x="7340932" y="2457115"/>
            <a:ext cx="450850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o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4CEC51-9B8E-D020-202E-032ED32ED68F}"/>
              </a:ext>
            </a:extLst>
          </p:cNvPr>
          <p:cNvSpPr/>
          <p:nvPr/>
        </p:nvSpPr>
        <p:spPr>
          <a:xfrm>
            <a:off x="7848932" y="2457115"/>
            <a:ext cx="450850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!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6" name="Google Shape;336;p36">
            <a:extLst>
              <a:ext uri="{FF2B5EF4-FFF2-40B4-BE49-F238E27FC236}">
                <a16:creationId xmlns:a16="http://schemas.microsoft.com/office/drawing/2014/main" id="{8241DA17-DD81-B1FC-2623-FA5568F47C35}"/>
              </a:ext>
            </a:extLst>
          </p:cNvPr>
          <p:cNvSpPr txBox="1">
            <a:spLocks/>
          </p:cNvSpPr>
          <p:nvPr/>
        </p:nvSpPr>
        <p:spPr>
          <a:xfrm>
            <a:off x="3616491" y="2457115"/>
            <a:ext cx="2095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Consolas" panose="020B0609020204030204" pitchFamily="49" charset="0"/>
              </a:rPr>
              <a:t>s = 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E0FF39E9-5C96-FE15-3AF3-5723761A620F}"/>
              </a:ext>
            </a:extLst>
          </p:cNvPr>
          <p:cNvSpPr txBox="1">
            <a:spLocks/>
          </p:cNvSpPr>
          <p:nvPr/>
        </p:nvSpPr>
        <p:spPr>
          <a:xfrm>
            <a:off x="1442850" y="3475960"/>
            <a:ext cx="6702800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New copy of string takes O(length of string) time</a:t>
            </a:r>
          </a:p>
        </p:txBody>
      </p:sp>
    </p:spTree>
    <p:extLst>
      <p:ext uri="{BB962C8B-B14F-4D97-AF65-F5344CB8AC3E}">
        <p14:creationId xmlns:p14="http://schemas.microsoft.com/office/powerpoint/2010/main" val="37573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197100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BFCB461-9C40-4F5C-38B6-27A7D720A3E9}"/>
              </a:ext>
            </a:extLst>
          </p:cNvPr>
          <p:cNvSpPr/>
          <p:nvPr/>
        </p:nvSpPr>
        <p:spPr>
          <a:xfrm>
            <a:off x="2413000" y="3257549"/>
            <a:ext cx="1238250" cy="266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359847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90057-E7B2-D645-333D-23ED4C58B8F1}"/>
              </a:ext>
            </a:extLst>
          </p:cNvPr>
          <p:cNvSpPr txBox="1"/>
          <p:nvPr/>
        </p:nvSpPr>
        <p:spPr>
          <a:xfrm rot="21305912">
            <a:off x="4094617" y="3466574"/>
            <a:ext cx="32861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O(n) operation, n times</a:t>
            </a:r>
            <a:endParaRPr lang="en-SG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99A2C-0645-95D3-F6C5-0A6D7BD05175}"/>
              </a:ext>
            </a:extLst>
          </p:cNvPr>
          <p:cNvSpPr txBox="1"/>
          <p:nvPr/>
        </p:nvSpPr>
        <p:spPr>
          <a:xfrm rot="21305912">
            <a:off x="6408269" y="3843964"/>
            <a:ext cx="1347951" cy="4001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O(n</a:t>
            </a:r>
            <a:r>
              <a:rPr lang="en-US" sz="2000" baseline="30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)</a:t>
            </a:r>
            <a:endParaRPr lang="en-SG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029059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C1F09-94DD-07F5-F887-A85159C40A8F}"/>
              </a:ext>
            </a:extLst>
          </p:cNvPr>
          <p:cNvSpPr/>
          <p:nvPr/>
        </p:nvSpPr>
        <p:spPr>
          <a:xfrm>
            <a:off x="723150" y="1390101"/>
            <a:ext cx="1527550" cy="3441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318394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Follow Up!   How to turn this into O(n)?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191806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9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029059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C1F09-94DD-07F5-F887-A85159C40A8F}"/>
              </a:ext>
            </a:extLst>
          </p:cNvPr>
          <p:cNvSpPr/>
          <p:nvPr/>
        </p:nvSpPr>
        <p:spPr>
          <a:xfrm>
            <a:off x="723150" y="1390101"/>
            <a:ext cx="1527550" cy="3441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318394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Follow Up!   StringBuilder object, O(1) concatenation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191806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7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508254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58F3870A-E8F8-EAC4-23C0-C1E573393297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225780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Find minimum</a:t>
            </a:r>
          </a:p>
        </p:txBody>
      </p:sp>
    </p:spTree>
    <p:extLst>
      <p:ext uri="{BB962C8B-B14F-4D97-AF65-F5344CB8AC3E}">
        <p14:creationId xmlns:p14="http://schemas.microsoft.com/office/powerpoint/2010/main" val="1296645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029059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C1F09-94DD-07F5-F887-A85159C40A8F}"/>
              </a:ext>
            </a:extLst>
          </p:cNvPr>
          <p:cNvSpPr/>
          <p:nvPr/>
        </p:nvSpPr>
        <p:spPr>
          <a:xfrm>
            <a:off x="723150" y="1390101"/>
            <a:ext cx="1527550" cy="3441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318394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Follow Up!   StringBuilder object, O(1) concatenation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432888-4733-55DF-1D83-9E91B9043565}"/>
              </a:ext>
            </a:extLst>
          </p:cNvPr>
          <p:cNvSpPr/>
          <p:nvPr/>
        </p:nvSpPr>
        <p:spPr>
          <a:xfrm>
            <a:off x="1924050" y="2527300"/>
            <a:ext cx="2647950" cy="241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191806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FA80E-282E-23C5-4FDB-8FB921186B0C}"/>
              </a:ext>
            </a:extLst>
          </p:cNvPr>
          <p:cNvSpPr txBox="1"/>
          <p:nvPr/>
        </p:nvSpPr>
        <p:spPr>
          <a:xfrm>
            <a:off x="4494448" y="3858229"/>
            <a:ext cx="3164465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Change String to StringBuilder</a:t>
            </a:r>
            <a:endParaRPr lang="en-SG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029059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C1F09-94DD-07F5-F887-A85159C40A8F}"/>
              </a:ext>
            </a:extLst>
          </p:cNvPr>
          <p:cNvSpPr/>
          <p:nvPr/>
        </p:nvSpPr>
        <p:spPr>
          <a:xfrm>
            <a:off x="723150" y="1390101"/>
            <a:ext cx="1527550" cy="3441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318394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Follow Up!   StringBuilder object, O(1) concatenation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432888-4733-55DF-1D83-9E91B9043565}"/>
              </a:ext>
            </a:extLst>
          </p:cNvPr>
          <p:cNvSpPr/>
          <p:nvPr/>
        </p:nvSpPr>
        <p:spPr>
          <a:xfrm>
            <a:off x="2317750" y="3086818"/>
            <a:ext cx="1784350" cy="241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191806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B888D7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.append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79955-48A7-CC92-138E-FE7D24A8F721}"/>
              </a:ext>
            </a:extLst>
          </p:cNvPr>
          <p:cNvSpPr txBox="1"/>
          <p:nvPr/>
        </p:nvSpPr>
        <p:spPr>
          <a:xfrm>
            <a:off x="5245100" y="3858229"/>
            <a:ext cx="241381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Change += to append</a:t>
            </a:r>
            <a:endParaRPr lang="en-SG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8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029059"/>
            <a:ext cx="6971703" cy="2387599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C1F09-94DD-07F5-F887-A85159C40A8F}"/>
              </a:ext>
            </a:extLst>
          </p:cNvPr>
          <p:cNvSpPr/>
          <p:nvPr/>
        </p:nvSpPr>
        <p:spPr>
          <a:xfrm>
            <a:off x="723150" y="1390101"/>
            <a:ext cx="1527550" cy="3441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318394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Follow Up!   StringBuilder object, O(1) concatenation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432888-4733-55DF-1D83-9E91B9043565}"/>
              </a:ext>
            </a:extLst>
          </p:cNvPr>
          <p:cNvSpPr/>
          <p:nvPr/>
        </p:nvSpPr>
        <p:spPr>
          <a:xfrm>
            <a:off x="2786299" y="3619880"/>
            <a:ext cx="1563451" cy="27901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62142" y="2191806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B888D7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"";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800" b="0" dirty="0" err="1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91535-E450-428E-DBBB-6C82275F12F2}"/>
              </a:ext>
            </a:extLst>
          </p:cNvPr>
          <p:cNvSpPr txBox="1"/>
          <p:nvPr/>
        </p:nvSpPr>
        <p:spPr>
          <a:xfrm>
            <a:off x="5873750" y="3858229"/>
            <a:ext cx="178516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Return </a:t>
            </a:r>
            <a:r>
              <a:rPr lang="en-US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toString</a:t>
            </a:r>
            <a:endParaRPr lang="en-SG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2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How would you implement insertion sort recursively? </a:t>
            </a:r>
            <a:r>
              <a:rPr lang="en-US" sz="2000" dirty="0" err="1">
                <a:latin typeface="Montserrat SemiBold" pitchFamily="2" charset="0"/>
              </a:rPr>
              <a:t>Analyse</a:t>
            </a:r>
            <a:r>
              <a:rPr lang="en-US" sz="2000" dirty="0">
                <a:latin typeface="Montserrat SemiBold" pitchFamily="2" charset="0"/>
              </a:rPr>
              <a:t> the time complexity by formulating a recurrence relation.</a:t>
            </a:r>
          </a:p>
        </p:txBody>
      </p:sp>
    </p:spTree>
    <p:extLst>
      <p:ext uri="{BB962C8B-B14F-4D97-AF65-F5344CB8AC3E}">
        <p14:creationId xmlns:p14="http://schemas.microsoft.com/office/powerpoint/2010/main" val="35699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12B516CD-856A-8899-7B6D-9051CF9290EC}"/>
              </a:ext>
            </a:extLst>
          </p:cNvPr>
          <p:cNvSpPr txBox="1">
            <a:spLocks/>
          </p:cNvSpPr>
          <p:nvPr/>
        </p:nvSpPr>
        <p:spPr>
          <a:xfrm>
            <a:off x="714000" y="392487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CS1101S: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C788A-1A00-5BF4-04EB-43229C6A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14" y="984273"/>
            <a:ext cx="6062771" cy="3448932"/>
          </a:xfrm>
          <a:prstGeom prst="rect">
            <a:avLst/>
          </a:prstGeom>
        </p:spPr>
      </p:pic>
      <p:sp>
        <p:nvSpPr>
          <p:cNvPr id="8" name="Google Shape;336;p36">
            <a:extLst>
              <a:ext uri="{FF2B5EF4-FFF2-40B4-BE49-F238E27FC236}">
                <a16:creationId xmlns:a16="http://schemas.microsoft.com/office/drawing/2014/main" id="{81EE9A32-E350-5164-9CAF-33B8FF6C828F}"/>
              </a:ext>
            </a:extLst>
          </p:cNvPr>
          <p:cNvSpPr txBox="1">
            <a:spLocks/>
          </p:cNvSpPr>
          <p:nvPr/>
        </p:nvSpPr>
        <p:spPr>
          <a:xfrm>
            <a:off x="5779033" y="4485917"/>
            <a:ext cx="2347622" cy="53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© A/P Martin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Henz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0693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How would you implement insertion sort recursively? </a:t>
            </a:r>
            <a:r>
              <a:rPr lang="en-US" sz="2000" dirty="0" err="1">
                <a:latin typeface="Montserrat SemiBold" pitchFamily="2" charset="0"/>
              </a:rPr>
              <a:t>Analyse</a:t>
            </a:r>
            <a:r>
              <a:rPr lang="en-US" sz="2000" dirty="0">
                <a:latin typeface="Montserrat SemiBold" pitchFamily="2" charset="0"/>
              </a:rPr>
              <a:t> the time complexity by formulating a recurrence relation.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80C0E0A1-C34E-344F-5ECA-AEC0BA83FD30}"/>
              </a:ext>
            </a:extLst>
          </p:cNvPr>
          <p:cNvSpPr txBox="1">
            <a:spLocks/>
          </p:cNvSpPr>
          <p:nvPr/>
        </p:nvSpPr>
        <p:spPr>
          <a:xfrm>
            <a:off x="714000" y="2491456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Retrieve first element in the array, and insert it in the corresponding position.</a:t>
            </a:r>
          </a:p>
          <a:p>
            <a:endParaRPr lang="en-US" sz="1100" dirty="0">
              <a:latin typeface="Montserrat SemiBold" pitchFamily="2" charset="0"/>
            </a:endParaRPr>
          </a:p>
          <a:p>
            <a:r>
              <a:rPr lang="en-US" sz="2000" dirty="0">
                <a:latin typeface="Montserrat SemiBold" pitchFamily="2" charset="0"/>
              </a:rPr>
              <a:t>Recurse to the subarray.</a:t>
            </a:r>
          </a:p>
        </p:txBody>
      </p:sp>
    </p:spTree>
    <p:extLst>
      <p:ext uri="{BB962C8B-B14F-4D97-AF65-F5344CB8AC3E}">
        <p14:creationId xmlns:p14="http://schemas.microsoft.com/office/powerpoint/2010/main" val="1928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How would you implement insertion sort recursively? </a:t>
            </a:r>
            <a:r>
              <a:rPr lang="en-US" sz="2000" dirty="0" err="1">
                <a:latin typeface="Montserrat SemiBold" pitchFamily="2" charset="0"/>
              </a:rPr>
              <a:t>Analyse</a:t>
            </a:r>
            <a:r>
              <a:rPr lang="en-US" sz="2000" dirty="0">
                <a:latin typeface="Montserrat SemiBold" pitchFamily="2" charset="0"/>
              </a:rPr>
              <a:t> the time complexity by formulating a recurrence relation.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80C0E0A1-C34E-344F-5ECA-AEC0BA83FD30}"/>
              </a:ext>
            </a:extLst>
          </p:cNvPr>
          <p:cNvSpPr txBox="1">
            <a:spLocks/>
          </p:cNvSpPr>
          <p:nvPr/>
        </p:nvSpPr>
        <p:spPr>
          <a:xfrm>
            <a:off x="714000" y="2491456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T(n) = T(n – 1) + O(n)</a:t>
            </a:r>
          </a:p>
          <a:p>
            <a:pPr algn="ctr"/>
            <a:endParaRPr lang="en-US" sz="2000" dirty="0">
              <a:latin typeface="Montserrat SemiBold" pitchFamily="2" charset="0"/>
            </a:endParaRPr>
          </a:p>
          <a:p>
            <a:pPr algn="ctr"/>
            <a:r>
              <a:rPr lang="en-US" sz="2000" dirty="0">
                <a:latin typeface="Montserrat SemiBold" pitchFamily="2" charset="0"/>
              </a:rPr>
              <a:t>=&gt; Time complexity: O(n</a:t>
            </a:r>
            <a:r>
              <a:rPr lang="en-US" sz="2000" baseline="30000" dirty="0">
                <a:latin typeface="Montserrat SemiBold" pitchFamily="2" charset="0"/>
              </a:rPr>
              <a:t>2</a:t>
            </a:r>
            <a:r>
              <a:rPr lang="en-US" sz="2000" dirty="0">
                <a:latin typeface="Montserrat SemiBold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37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Consider an array of pairs (a, b). Your goal is to sort them by a in ascending order. If there are any ties, we break them by sorting b in ascending order. For example, [(2, 1), (1, 4), (1, 3)] should be sorted into [(1, 3), (1, 4), (2, 1)].</a:t>
            </a:r>
          </a:p>
        </p:txBody>
      </p:sp>
    </p:spTree>
    <p:extLst>
      <p:ext uri="{BB962C8B-B14F-4D97-AF65-F5344CB8AC3E}">
        <p14:creationId xmlns:p14="http://schemas.microsoft.com/office/powerpoint/2010/main" val="36772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You are given 2 sorting functions, which are a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 and a </a:t>
            </a:r>
            <a:r>
              <a:rPr lang="en-US" sz="2000" dirty="0" err="1">
                <a:latin typeface="Montserrat SemiBold" pitchFamily="2" charset="0"/>
              </a:rPr>
              <a:t>SelectionSort</a:t>
            </a:r>
            <a:r>
              <a:rPr lang="en-US" sz="2000" dirty="0">
                <a:latin typeface="Montserrat SemiBold" pitchFamily="2" charset="0"/>
              </a:rPr>
              <a:t>. You can use each sort at most once. How would you sort the pairs? Assume you can only sort by one field at a time.</a:t>
            </a:r>
          </a:p>
        </p:txBody>
      </p:sp>
    </p:spTree>
    <p:extLst>
      <p:ext uri="{BB962C8B-B14F-4D97-AF65-F5344CB8AC3E}">
        <p14:creationId xmlns:p14="http://schemas.microsoft.com/office/powerpoint/2010/main" val="5409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1566475" y="1948319"/>
            <a:ext cx="2619346" cy="5765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dirty="0">
                <a:latin typeface="Montserrat SemiBold" pitchFamily="2" charset="0"/>
              </a:rPr>
              <a:t>Merge Sort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53192486-3725-DC45-428D-4E020462A5CE}"/>
              </a:ext>
            </a:extLst>
          </p:cNvPr>
          <p:cNvSpPr txBox="1">
            <a:spLocks/>
          </p:cNvSpPr>
          <p:nvPr/>
        </p:nvSpPr>
        <p:spPr>
          <a:xfrm>
            <a:off x="4841450" y="1948319"/>
            <a:ext cx="2869341" cy="576536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dirty="0">
                <a:latin typeface="Montserrat SemiBold" pitchFamily="2" charset="0"/>
              </a:rPr>
              <a:t>Selection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BCB17-B7CC-4002-27AF-520B7A5ED028}"/>
              </a:ext>
            </a:extLst>
          </p:cNvPr>
          <p:cNvSpPr txBox="1"/>
          <p:nvPr/>
        </p:nvSpPr>
        <p:spPr>
          <a:xfrm>
            <a:off x="2078480" y="2760802"/>
            <a:ext cx="159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O(n log n)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38F9-3D65-E2A7-7822-7395C6980845}"/>
              </a:ext>
            </a:extLst>
          </p:cNvPr>
          <p:cNvSpPr txBox="1"/>
          <p:nvPr/>
        </p:nvSpPr>
        <p:spPr>
          <a:xfrm>
            <a:off x="5470186" y="2760802"/>
            <a:ext cx="159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O(n</a:t>
            </a:r>
            <a:r>
              <a:rPr lang="en-US" sz="2000" baseline="30000" dirty="0">
                <a:solidFill>
                  <a:schemeClr val="bg1"/>
                </a:solidFill>
                <a:latin typeface="Montserrat SemiBold" pitchFamily="2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)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36C65-B442-2A71-16D7-76F32069ACCA}"/>
              </a:ext>
            </a:extLst>
          </p:cNvPr>
          <p:cNvSpPr txBox="1"/>
          <p:nvPr/>
        </p:nvSpPr>
        <p:spPr>
          <a:xfrm>
            <a:off x="2078480" y="3196804"/>
            <a:ext cx="159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Stable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AA3E1-5366-7E8A-D521-1635FCE0DE5A}"/>
              </a:ext>
            </a:extLst>
          </p:cNvPr>
          <p:cNvSpPr txBox="1"/>
          <p:nvPr/>
        </p:nvSpPr>
        <p:spPr>
          <a:xfrm>
            <a:off x="5470186" y="3196804"/>
            <a:ext cx="159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Not Stable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A2351019-5FFF-7AB3-192D-A544A01BEA6F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331851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with first element</a:t>
            </a:r>
          </a:p>
        </p:txBody>
      </p:sp>
    </p:spTree>
    <p:extLst>
      <p:ext uri="{BB962C8B-B14F-4D97-AF65-F5344CB8AC3E}">
        <p14:creationId xmlns:p14="http://schemas.microsoft.com/office/powerpoint/2010/main" val="406229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082C36-55E1-3BF9-DA3D-2EC27FC32500}"/>
              </a:ext>
            </a:extLst>
          </p:cNvPr>
          <p:cNvGrpSpPr/>
          <p:nvPr/>
        </p:nvGrpSpPr>
        <p:grpSpPr>
          <a:xfrm>
            <a:off x="895351" y="2063074"/>
            <a:ext cx="1017352" cy="508676"/>
            <a:chOff x="895351" y="2063074"/>
            <a:chExt cx="1017352" cy="508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B0A0B0-B74D-0E49-0E01-E81819AB45F0}"/>
              </a:ext>
            </a:extLst>
          </p:cNvPr>
          <p:cNvGrpSpPr/>
          <p:nvPr/>
        </p:nvGrpSpPr>
        <p:grpSpPr>
          <a:xfrm>
            <a:off x="2146976" y="2063074"/>
            <a:ext cx="1017352" cy="508676"/>
            <a:chOff x="2146976" y="2063074"/>
            <a:chExt cx="1017352" cy="508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23A88F-9CEA-87F7-C6D0-50DCC20DE31B}"/>
              </a:ext>
            </a:extLst>
          </p:cNvPr>
          <p:cNvGrpSpPr/>
          <p:nvPr/>
        </p:nvGrpSpPr>
        <p:grpSpPr>
          <a:xfrm>
            <a:off x="3398601" y="2063074"/>
            <a:ext cx="1017352" cy="508676"/>
            <a:chOff x="3398601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183629-04CD-DC03-A677-C8C3352E51B3}"/>
              </a:ext>
            </a:extLst>
          </p:cNvPr>
          <p:cNvGrpSpPr/>
          <p:nvPr/>
        </p:nvGrpSpPr>
        <p:grpSpPr>
          <a:xfrm>
            <a:off x="4650226" y="2063074"/>
            <a:ext cx="1017352" cy="508676"/>
            <a:chOff x="4650226" y="2063074"/>
            <a:chExt cx="1017352" cy="5086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2BE122-1C53-0409-CC16-61677A906DC6}"/>
              </a:ext>
            </a:extLst>
          </p:cNvPr>
          <p:cNvGrpSpPr/>
          <p:nvPr/>
        </p:nvGrpSpPr>
        <p:grpSpPr>
          <a:xfrm>
            <a:off x="5901851" y="2063074"/>
            <a:ext cx="1017352" cy="508676"/>
            <a:chOff x="590185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88C2B5-E19E-EEDF-6330-8BD04F0823ED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7153477" y="2063074"/>
            <a:chExt cx="1017352" cy="508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54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6EFB7D-7C69-57DC-9C6A-A6951553807B}"/>
              </a:ext>
            </a:extLst>
          </p:cNvPr>
          <p:cNvGrpSpPr/>
          <p:nvPr/>
        </p:nvGrpSpPr>
        <p:grpSpPr>
          <a:xfrm>
            <a:off x="895351" y="2063074"/>
            <a:ext cx="1017352" cy="508676"/>
            <a:chOff x="895351" y="2063074"/>
            <a:chExt cx="1017352" cy="508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E33DA6-9FC0-53C6-9095-9F4991B5294E}"/>
              </a:ext>
            </a:extLst>
          </p:cNvPr>
          <p:cNvGrpSpPr/>
          <p:nvPr/>
        </p:nvGrpSpPr>
        <p:grpSpPr>
          <a:xfrm>
            <a:off x="5901851" y="2063074"/>
            <a:ext cx="1017352" cy="508676"/>
            <a:chOff x="5901851" y="2063074"/>
            <a:chExt cx="1017352" cy="508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1AF755-3AFB-825F-3654-A3E3199A109E}"/>
              </a:ext>
            </a:extLst>
          </p:cNvPr>
          <p:cNvGrpSpPr/>
          <p:nvPr/>
        </p:nvGrpSpPr>
        <p:grpSpPr>
          <a:xfrm>
            <a:off x="2146976" y="2063074"/>
            <a:ext cx="1017352" cy="508676"/>
            <a:chOff x="2146976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E02E1-34CD-09E1-BCA8-DEF92AAB35CF}"/>
              </a:ext>
            </a:extLst>
          </p:cNvPr>
          <p:cNvGrpSpPr/>
          <p:nvPr/>
        </p:nvGrpSpPr>
        <p:grpSpPr>
          <a:xfrm>
            <a:off x="4650226" y="2063074"/>
            <a:ext cx="1017352" cy="508676"/>
            <a:chOff x="4650226" y="2063074"/>
            <a:chExt cx="1017352" cy="5086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ED82AA-40E8-E8C7-99D5-9882F7715972}"/>
              </a:ext>
            </a:extLst>
          </p:cNvPr>
          <p:cNvGrpSpPr/>
          <p:nvPr/>
        </p:nvGrpSpPr>
        <p:grpSpPr>
          <a:xfrm>
            <a:off x="3398601" y="2063074"/>
            <a:ext cx="1017352" cy="508676"/>
            <a:chOff x="339860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DEC0CA-921A-61EB-45F2-783DE9229BED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7153477" y="2063074"/>
            <a:chExt cx="1017352" cy="508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8E4AB1-7BA9-4CDF-249F-38349FA6CB9D}"/>
              </a:ext>
            </a:extLst>
          </p:cNvPr>
          <p:cNvSpPr txBox="1"/>
          <p:nvPr/>
        </p:nvSpPr>
        <p:spPr>
          <a:xfrm>
            <a:off x="895351" y="1387682"/>
            <a:ext cx="272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Pass 1: Sort by a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3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352F6F-F237-737D-1D58-D652DEB531AD}"/>
              </a:ext>
            </a:extLst>
          </p:cNvPr>
          <p:cNvGrpSpPr/>
          <p:nvPr/>
        </p:nvGrpSpPr>
        <p:grpSpPr>
          <a:xfrm>
            <a:off x="895351" y="2063074"/>
            <a:ext cx="1017352" cy="508676"/>
            <a:chOff x="895351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02A2CF-A0F9-928C-FD51-316980FC203E}"/>
              </a:ext>
            </a:extLst>
          </p:cNvPr>
          <p:cNvGrpSpPr/>
          <p:nvPr/>
        </p:nvGrpSpPr>
        <p:grpSpPr>
          <a:xfrm>
            <a:off x="4650226" y="2063074"/>
            <a:ext cx="1017352" cy="508676"/>
            <a:chOff x="4650226" y="2063074"/>
            <a:chExt cx="1017352" cy="508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877829-59AA-21AC-C20A-B923E3040497}"/>
              </a:ext>
            </a:extLst>
          </p:cNvPr>
          <p:cNvGrpSpPr/>
          <p:nvPr/>
        </p:nvGrpSpPr>
        <p:grpSpPr>
          <a:xfrm>
            <a:off x="3398601" y="2063074"/>
            <a:ext cx="1017352" cy="508676"/>
            <a:chOff x="3398601" y="2063074"/>
            <a:chExt cx="1017352" cy="508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138A1E-D42D-549C-FB96-01D01DC4B78F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7153477" y="2063074"/>
            <a:chExt cx="1017352" cy="5086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A1B2C-EA5C-6C0D-B9B6-F32D63DD495A}"/>
              </a:ext>
            </a:extLst>
          </p:cNvPr>
          <p:cNvGrpSpPr/>
          <p:nvPr/>
        </p:nvGrpSpPr>
        <p:grpSpPr>
          <a:xfrm>
            <a:off x="5901851" y="2063074"/>
            <a:ext cx="1017352" cy="508676"/>
            <a:chOff x="590185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B21DDD-A50E-463E-48D6-390E5B33DC90}"/>
              </a:ext>
            </a:extLst>
          </p:cNvPr>
          <p:cNvGrpSpPr/>
          <p:nvPr/>
        </p:nvGrpSpPr>
        <p:grpSpPr>
          <a:xfrm>
            <a:off x="2146976" y="2063074"/>
            <a:ext cx="1017352" cy="508676"/>
            <a:chOff x="2146976" y="2063074"/>
            <a:chExt cx="1017352" cy="508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ABA10EB-FF9E-F730-71CC-64076A5D5C54}"/>
              </a:ext>
            </a:extLst>
          </p:cNvPr>
          <p:cNvSpPr txBox="1"/>
          <p:nvPr/>
        </p:nvSpPr>
        <p:spPr>
          <a:xfrm>
            <a:off x="895351" y="1387682"/>
            <a:ext cx="272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Pass 2: Sort by b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97FED2-4C60-B3BF-D2B7-7D8C9FD6DD12}"/>
              </a:ext>
            </a:extLst>
          </p:cNvPr>
          <p:cNvGrpSpPr/>
          <p:nvPr/>
        </p:nvGrpSpPr>
        <p:grpSpPr>
          <a:xfrm>
            <a:off x="895351" y="2063074"/>
            <a:ext cx="1017352" cy="508676"/>
            <a:chOff x="2023353" y="2571750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2023353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2532029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FA99BA-2A10-836B-7E5A-075F39E875CB}"/>
              </a:ext>
            </a:extLst>
          </p:cNvPr>
          <p:cNvGrpSpPr/>
          <p:nvPr/>
        </p:nvGrpSpPr>
        <p:grpSpPr>
          <a:xfrm>
            <a:off x="4650226" y="2063074"/>
            <a:ext cx="1017352" cy="508676"/>
            <a:chOff x="2023353" y="2571750"/>
            <a:chExt cx="1017352" cy="508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2023353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2532029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7AA9A5-5C5C-EC23-CE1A-8411B2F3D6F8}"/>
              </a:ext>
            </a:extLst>
          </p:cNvPr>
          <p:cNvGrpSpPr/>
          <p:nvPr/>
        </p:nvGrpSpPr>
        <p:grpSpPr>
          <a:xfrm>
            <a:off x="3398601" y="2063074"/>
            <a:ext cx="1017352" cy="508676"/>
            <a:chOff x="2023353" y="2571750"/>
            <a:chExt cx="1017352" cy="508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2023353" y="2571750"/>
              <a:ext cx="508676" cy="508676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2532029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321249-8CD9-85CD-B7F9-39D41FC755C9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2023353" y="2571750"/>
            <a:chExt cx="1017352" cy="5086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2023353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2532029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3BCD04-F1E1-0775-1D38-5CF6CBE2B974}"/>
              </a:ext>
            </a:extLst>
          </p:cNvPr>
          <p:cNvGrpSpPr/>
          <p:nvPr/>
        </p:nvGrpSpPr>
        <p:grpSpPr>
          <a:xfrm>
            <a:off x="5901851" y="2063074"/>
            <a:ext cx="1017352" cy="508676"/>
            <a:chOff x="2023353" y="2571750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2023353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2532029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422F05-69D5-B7BB-4DC2-7BF55B22C1A3}"/>
              </a:ext>
            </a:extLst>
          </p:cNvPr>
          <p:cNvGrpSpPr/>
          <p:nvPr/>
        </p:nvGrpSpPr>
        <p:grpSpPr>
          <a:xfrm>
            <a:off x="2146976" y="2063074"/>
            <a:ext cx="1017352" cy="508676"/>
            <a:chOff x="2023353" y="2571750"/>
            <a:chExt cx="1017352" cy="508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2023353" y="2571750"/>
              <a:ext cx="508676" cy="508676"/>
            </a:xfrm>
            <a:prstGeom prst="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2532029" y="2571750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76286-2103-6A53-464F-36C6708F19FE}"/>
              </a:ext>
            </a:extLst>
          </p:cNvPr>
          <p:cNvSpPr txBox="1"/>
          <p:nvPr/>
        </p:nvSpPr>
        <p:spPr>
          <a:xfrm>
            <a:off x="895351" y="1387682"/>
            <a:ext cx="301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Oops! Wrong order!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5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7873140-1C90-BCBA-1468-2A0AC8E5480B}"/>
              </a:ext>
            </a:extLst>
          </p:cNvPr>
          <p:cNvGrpSpPr/>
          <p:nvPr/>
        </p:nvGrpSpPr>
        <p:grpSpPr>
          <a:xfrm>
            <a:off x="7192387" y="2063074"/>
            <a:ext cx="1017352" cy="508676"/>
            <a:chOff x="2146976" y="2063074"/>
            <a:chExt cx="1017352" cy="508676"/>
          </a:xfrm>
          <a:solidFill>
            <a:srgbClr val="0070C0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F2480-0589-F84E-9D5E-1BF3D27CFD2A}"/>
              </a:ext>
            </a:extLst>
          </p:cNvPr>
          <p:cNvGrpSpPr/>
          <p:nvPr/>
        </p:nvGrpSpPr>
        <p:grpSpPr>
          <a:xfrm>
            <a:off x="875286" y="2063074"/>
            <a:ext cx="1017352" cy="508676"/>
            <a:chOff x="4650226" y="2063074"/>
            <a:chExt cx="1017352" cy="508676"/>
          </a:xfrm>
          <a:solidFill>
            <a:srgbClr val="0070C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935BB-5730-7DE9-CFFF-2BC939E9705F}"/>
              </a:ext>
            </a:extLst>
          </p:cNvPr>
          <p:cNvGrpSpPr/>
          <p:nvPr/>
        </p:nvGrpSpPr>
        <p:grpSpPr>
          <a:xfrm>
            <a:off x="3402126" y="2063074"/>
            <a:ext cx="1017352" cy="508676"/>
            <a:chOff x="895351" y="2063074"/>
            <a:chExt cx="1017352" cy="508676"/>
          </a:xfrm>
          <a:solidFill>
            <a:srgbClr val="0070C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3E37CF-08D7-D47B-3721-ABD171A81BF2}"/>
              </a:ext>
            </a:extLst>
          </p:cNvPr>
          <p:cNvGrpSpPr/>
          <p:nvPr/>
        </p:nvGrpSpPr>
        <p:grpSpPr>
          <a:xfrm>
            <a:off x="2138706" y="2063074"/>
            <a:ext cx="1017352" cy="508676"/>
            <a:chOff x="3398601" y="2063074"/>
            <a:chExt cx="1017352" cy="508676"/>
          </a:xfrm>
          <a:solidFill>
            <a:srgbClr val="0070C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01A56-3EFA-D4CB-9ECB-6807BB3559EA}"/>
              </a:ext>
            </a:extLst>
          </p:cNvPr>
          <p:cNvGrpSpPr/>
          <p:nvPr/>
        </p:nvGrpSpPr>
        <p:grpSpPr>
          <a:xfrm>
            <a:off x="4665546" y="2063074"/>
            <a:ext cx="1017352" cy="508676"/>
            <a:chOff x="7153477" y="2063074"/>
            <a:chExt cx="1017352" cy="508676"/>
          </a:xfrm>
          <a:solidFill>
            <a:srgbClr val="0070C0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703A5-656F-DFCA-DE08-EA6D45AAC3F4}"/>
              </a:ext>
            </a:extLst>
          </p:cNvPr>
          <p:cNvGrpSpPr/>
          <p:nvPr/>
        </p:nvGrpSpPr>
        <p:grpSpPr>
          <a:xfrm>
            <a:off x="5928966" y="2063074"/>
            <a:ext cx="1017352" cy="508676"/>
            <a:chOff x="5901851" y="2063074"/>
            <a:chExt cx="1017352" cy="508676"/>
          </a:xfrm>
          <a:solidFill>
            <a:srgbClr val="0070C0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51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935BB-5730-7DE9-CFFF-2BC939E9705F}"/>
              </a:ext>
            </a:extLst>
          </p:cNvPr>
          <p:cNvGrpSpPr/>
          <p:nvPr/>
        </p:nvGrpSpPr>
        <p:grpSpPr>
          <a:xfrm>
            <a:off x="895351" y="2063074"/>
            <a:ext cx="1017352" cy="508676"/>
            <a:chOff x="895351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F2480-0589-F84E-9D5E-1BF3D27CFD2A}"/>
              </a:ext>
            </a:extLst>
          </p:cNvPr>
          <p:cNvGrpSpPr/>
          <p:nvPr/>
        </p:nvGrpSpPr>
        <p:grpSpPr>
          <a:xfrm>
            <a:off x="4650226" y="2063074"/>
            <a:ext cx="1017352" cy="508676"/>
            <a:chOff x="4650226" y="2063074"/>
            <a:chExt cx="1017352" cy="508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3E37CF-08D7-D47B-3721-ABD171A81BF2}"/>
              </a:ext>
            </a:extLst>
          </p:cNvPr>
          <p:cNvGrpSpPr/>
          <p:nvPr/>
        </p:nvGrpSpPr>
        <p:grpSpPr>
          <a:xfrm>
            <a:off x="3398601" y="2063074"/>
            <a:ext cx="1017352" cy="508676"/>
            <a:chOff x="3398601" y="2063074"/>
            <a:chExt cx="1017352" cy="508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01A56-3EFA-D4CB-9ECB-6807BB3559EA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7153477" y="2063074"/>
            <a:chExt cx="1017352" cy="5086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703A5-656F-DFCA-DE08-EA6D45AAC3F4}"/>
              </a:ext>
            </a:extLst>
          </p:cNvPr>
          <p:cNvGrpSpPr/>
          <p:nvPr/>
        </p:nvGrpSpPr>
        <p:grpSpPr>
          <a:xfrm>
            <a:off x="5901851" y="2063074"/>
            <a:ext cx="1017352" cy="508676"/>
            <a:chOff x="590185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873140-1C90-BCBA-1468-2A0AC8E5480B}"/>
              </a:ext>
            </a:extLst>
          </p:cNvPr>
          <p:cNvGrpSpPr/>
          <p:nvPr/>
        </p:nvGrpSpPr>
        <p:grpSpPr>
          <a:xfrm>
            <a:off x="2146976" y="2063074"/>
            <a:ext cx="1017352" cy="508676"/>
            <a:chOff x="2146976" y="2063074"/>
            <a:chExt cx="1017352" cy="508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1FAF50-8431-C05E-F3B6-9E6FAFDC63DF}"/>
              </a:ext>
            </a:extLst>
          </p:cNvPr>
          <p:cNvSpPr txBox="1"/>
          <p:nvPr/>
        </p:nvSpPr>
        <p:spPr>
          <a:xfrm>
            <a:off x="895351" y="1387682"/>
            <a:ext cx="272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Pass 1: Sort by b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4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7873140-1C90-BCBA-1468-2A0AC8E5480B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2146976" y="2063074"/>
            <a:chExt cx="1017352" cy="508676"/>
          </a:xfrm>
          <a:solidFill>
            <a:srgbClr val="00B050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F2480-0589-F84E-9D5E-1BF3D27CFD2A}"/>
              </a:ext>
            </a:extLst>
          </p:cNvPr>
          <p:cNvGrpSpPr/>
          <p:nvPr/>
        </p:nvGrpSpPr>
        <p:grpSpPr>
          <a:xfrm>
            <a:off x="875286" y="2063074"/>
            <a:ext cx="1017352" cy="508676"/>
            <a:chOff x="4650226" y="2063074"/>
            <a:chExt cx="1017352" cy="508676"/>
          </a:xfrm>
          <a:solidFill>
            <a:srgbClr val="00B05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935BB-5730-7DE9-CFFF-2BC939E9705F}"/>
              </a:ext>
            </a:extLst>
          </p:cNvPr>
          <p:cNvGrpSpPr/>
          <p:nvPr/>
        </p:nvGrpSpPr>
        <p:grpSpPr>
          <a:xfrm>
            <a:off x="2130924" y="2063074"/>
            <a:ext cx="1017352" cy="508676"/>
            <a:chOff x="895351" y="2063074"/>
            <a:chExt cx="1017352" cy="508676"/>
          </a:xfrm>
          <a:solidFill>
            <a:srgbClr val="00B05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3E37CF-08D7-D47B-3721-ABD171A81BF2}"/>
              </a:ext>
            </a:extLst>
          </p:cNvPr>
          <p:cNvGrpSpPr/>
          <p:nvPr/>
        </p:nvGrpSpPr>
        <p:grpSpPr>
          <a:xfrm>
            <a:off x="5897838" y="2063074"/>
            <a:ext cx="1017352" cy="508676"/>
            <a:chOff x="3398601" y="2063074"/>
            <a:chExt cx="1017352" cy="508676"/>
          </a:xfrm>
          <a:solidFill>
            <a:srgbClr val="00B05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01A56-3EFA-D4CB-9ECB-6807BB3559EA}"/>
              </a:ext>
            </a:extLst>
          </p:cNvPr>
          <p:cNvGrpSpPr/>
          <p:nvPr/>
        </p:nvGrpSpPr>
        <p:grpSpPr>
          <a:xfrm>
            <a:off x="4642200" y="2063074"/>
            <a:ext cx="1017352" cy="508676"/>
            <a:chOff x="7153477" y="2063074"/>
            <a:chExt cx="1017352" cy="508676"/>
          </a:xfrm>
          <a:solidFill>
            <a:srgbClr val="00B050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703A5-656F-DFCA-DE08-EA6D45AAC3F4}"/>
              </a:ext>
            </a:extLst>
          </p:cNvPr>
          <p:cNvGrpSpPr/>
          <p:nvPr/>
        </p:nvGrpSpPr>
        <p:grpSpPr>
          <a:xfrm>
            <a:off x="3386562" y="2063074"/>
            <a:ext cx="1017352" cy="508676"/>
            <a:chOff x="5901851" y="2063074"/>
            <a:chExt cx="1017352" cy="508676"/>
          </a:xfrm>
          <a:solidFill>
            <a:srgbClr val="00B050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B1CF2E-B113-54F9-B4CC-3C5C979C8114}"/>
              </a:ext>
            </a:extLst>
          </p:cNvPr>
          <p:cNvSpPr txBox="1"/>
          <p:nvPr/>
        </p:nvSpPr>
        <p:spPr>
          <a:xfrm>
            <a:off x="895351" y="1387682"/>
            <a:ext cx="272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Pass 2: Sort by a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51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689F1-0325-307C-33B6-A5E8D634DBB7}"/>
              </a:ext>
            </a:extLst>
          </p:cNvPr>
          <p:cNvSpPr/>
          <p:nvPr/>
        </p:nvSpPr>
        <p:spPr>
          <a:xfrm>
            <a:off x="2172511" y="1894290"/>
            <a:ext cx="4779523" cy="46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8942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Sort by b first, before sorting by a.</a:t>
            </a:r>
          </a:p>
          <a:p>
            <a:pPr algn="ctr"/>
            <a:endParaRPr lang="en-US" sz="1800" dirty="0">
              <a:latin typeface="Montserrat SemiBold" pitchFamily="2" charset="0"/>
            </a:endParaRPr>
          </a:p>
          <a:p>
            <a:pPr algn="ctr"/>
            <a:endParaRPr lang="en-US" sz="1800" dirty="0">
              <a:latin typeface="Montserrat SemiBold" pitchFamily="2" charset="0"/>
            </a:endParaRPr>
          </a:p>
          <a:p>
            <a:pPr algn="ctr"/>
            <a:r>
              <a:rPr lang="en-US" sz="2000" dirty="0">
                <a:latin typeface="Montserrat SemiBold" pitchFamily="2" charset="0"/>
              </a:rPr>
              <a:t>Which algorithm to sort b,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latin typeface="Montserrat SemiBold" pitchFamily="2" charset="0"/>
              </a:rPr>
              <a:t>which algo to sort a?</a:t>
            </a:r>
          </a:p>
        </p:txBody>
      </p:sp>
    </p:spTree>
    <p:extLst>
      <p:ext uri="{BB962C8B-B14F-4D97-AF65-F5344CB8AC3E}">
        <p14:creationId xmlns:p14="http://schemas.microsoft.com/office/powerpoint/2010/main" val="97414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935BB-5730-7DE9-CFFF-2BC939E9705F}"/>
              </a:ext>
            </a:extLst>
          </p:cNvPr>
          <p:cNvGrpSpPr/>
          <p:nvPr/>
        </p:nvGrpSpPr>
        <p:grpSpPr>
          <a:xfrm>
            <a:off x="895351" y="2063074"/>
            <a:ext cx="1017352" cy="508676"/>
            <a:chOff x="895351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8C2D6-E781-6400-98E7-1F1DD9B637DF}"/>
              </a:ext>
            </a:extLst>
          </p:cNvPr>
          <p:cNvSpPr txBox="1"/>
          <p:nvPr/>
        </p:nvSpPr>
        <p:spPr>
          <a:xfrm>
            <a:off x="849955" y="1480359"/>
            <a:ext cx="544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Montserrat SemiBold" pitchFamily="2" charset="0"/>
              </a:rPr>
              <a:t>Intermediate step: After sorting by 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F2480-0589-F84E-9D5E-1BF3D27CFD2A}"/>
              </a:ext>
            </a:extLst>
          </p:cNvPr>
          <p:cNvGrpSpPr/>
          <p:nvPr/>
        </p:nvGrpSpPr>
        <p:grpSpPr>
          <a:xfrm>
            <a:off x="4650226" y="2063074"/>
            <a:ext cx="1017352" cy="508676"/>
            <a:chOff x="4650226" y="2063074"/>
            <a:chExt cx="1017352" cy="508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CFA655-E278-8E63-BF94-AE1F3EE476F4}"/>
                </a:ext>
              </a:extLst>
            </p:cNvPr>
            <p:cNvSpPr/>
            <p:nvPr/>
          </p:nvSpPr>
          <p:spPr>
            <a:xfrm>
              <a:off x="465022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1</a:t>
              </a:r>
              <a:endParaRPr lang="en-SG" sz="1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EE0A6-1479-B592-5631-E9D5224952CF}"/>
                </a:ext>
              </a:extLst>
            </p:cNvPr>
            <p:cNvSpPr/>
            <p:nvPr/>
          </p:nvSpPr>
          <p:spPr>
            <a:xfrm>
              <a:off x="5158902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3E37CF-08D7-D47B-3721-ABD171A81BF2}"/>
              </a:ext>
            </a:extLst>
          </p:cNvPr>
          <p:cNvGrpSpPr/>
          <p:nvPr/>
        </p:nvGrpSpPr>
        <p:grpSpPr>
          <a:xfrm>
            <a:off x="3398601" y="2063074"/>
            <a:ext cx="1017352" cy="508676"/>
            <a:chOff x="3398601" y="2063074"/>
            <a:chExt cx="1017352" cy="508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AA704-F59B-359E-A0F9-CE228555FD3B}"/>
                </a:ext>
              </a:extLst>
            </p:cNvPr>
            <p:cNvSpPr/>
            <p:nvPr/>
          </p:nvSpPr>
          <p:spPr>
            <a:xfrm>
              <a:off x="339860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SG" sz="1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288F7-E199-5AB8-DC06-F077D8B61479}"/>
                </a:ext>
              </a:extLst>
            </p:cNvPr>
            <p:cNvSpPr/>
            <p:nvPr/>
          </p:nvSpPr>
          <p:spPr>
            <a:xfrm>
              <a:off x="390727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01A56-3EFA-D4CB-9ECB-6807BB3559EA}"/>
              </a:ext>
            </a:extLst>
          </p:cNvPr>
          <p:cNvGrpSpPr/>
          <p:nvPr/>
        </p:nvGrpSpPr>
        <p:grpSpPr>
          <a:xfrm>
            <a:off x="7153477" y="2063074"/>
            <a:ext cx="1017352" cy="508676"/>
            <a:chOff x="7153477" y="2063074"/>
            <a:chExt cx="1017352" cy="5086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A9EA3A-357A-F3DB-D38D-F85F64B7D319}"/>
                </a:ext>
              </a:extLst>
            </p:cNvPr>
            <p:cNvSpPr/>
            <p:nvPr/>
          </p:nvSpPr>
          <p:spPr>
            <a:xfrm>
              <a:off x="7153477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SG" sz="1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625F23-73C8-7868-4CA9-D891527C7A56}"/>
                </a:ext>
              </a:extLst>
            </p:cNvPr>
            <p:cNvSpPr/>
            <p:nvPr/>
          </p:nvSpPr>
          <p:spPr>
            <a:xfrm>
              <a:off x="7662153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SG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703A5-656F-DFCA-DE08-EA6D45AAC3F4}"/>
              </a:ext>
            </a:extLst>
          </p:cNvPr>
          <p:cNvGrpSpPr/>
          <p:nvPr/>
        </p:nvGrpSpPr>
        <p:grpSpPr>
          <a:xfrm>
            <a:off x="5901851" y="2063074"/>
            <a:ext cx="1017352" cy="508676"/>
            <a:chOff x="590185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873140-1C90-BCBA-1468-2A0AC8E5480B}"/>
              </a:ext>
            </a:extLst>
          </p:cNvPr>
          <p:cNvGrpSpPr/>
          <p:nvPr/>
        </p:nvGrpSpPr>
        <p:grpSpPr>
          <a:xfrm>
            <a:off x="2146976" y="2063074"/>
            <a:ext cx="1017352" cy="508676"/>
            <a:chOff x="2146976" y="2063074"/>
            <a:chExt cx="1017352" cy="508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EFFABD-9BBA-7AAE-2EE6-80DF2AE930E7}"/>
                </a:ext>
              </a:extLst>
            </p:cNvPr>
            <p:cNvSpPr/>
            <p:nvPr/>
          </p:nvSpPr>
          <p:spPr>
            <a:xfrm>
              <a:off x="2146976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  <a:endParaRPr lang="en-SG" sz="1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C83E43-D0E1-4331-495C-0270D2C02B34}"/>
                </a:ext>
              </a:extLst>
            </p:cNvPr>
            <p:cNvSpPr/>
            <p:nvPr/>
          </p:nvSpPr>
          <p:spPr>
            <a:xfrm>
              <a:off x="2655652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2</a:t>
              </a:r>
              <a:endParaRPr lang="en-SG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76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935BB-5730-7DE9-CFFF-2BC939E9705F}"/>
              </a:ext>
            </a:extLst>
          </p:cNvPr>
          <p:cNvGrpSpPr/>
          <p:nvPr/>
        </p:nvGrpSpPr>
        <p:grpSpPr>
          <a:xfrm>
            <a:off x="2636601" y="2186291"/>
            <a:ext cx="1541834" cy="770917"/>
            <a:chOff x="895351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  <a:endParaRPr lang="en-SG" sz="3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G" sz="32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8C2D6-E781-6400-98E7-1F1DD9B637DF}"/>
              </a:ext>
            </a:extLst>
          </p:cNvPr>
          <p:cNvSpPr txBox="1"/>
          <p:nvPr/>
        </p:nvSpPr>
        <p:spPr>
          <a:xfrm>
            <a:off x="849955" y="1480359"/>
            <a:ext cx="544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Montserrat SemiBold" pitchFamily="2" charset="0"/>
              </a:rPr>
              <a:t>Intermediate step: After sorting by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703A5-656F-DFCA-DE08-EA6D45AAC3F4}"/>
              </a:ext>
            </a:extLst>
          </p:cNvPr>
          <p:cNvGrpSpPr/>
          <p:nvPr/>
        </p:nvGrpSpPr>
        <p:grpSpPr>
          <a:xfrm>
            <a:off x="4868962" y="2186290"/>
            <a:ext cx="1541834" cy="770917"/>
            <a:chOff x="590185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  <a:endParaRPr lang="en-SG" sz="32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  <a:endParaRPr lang="en-SG" sz="3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42543A-B143-3E07-D5A1-76424E2F1B78}"/>
              </a:ext>
            </a:extLst>
          </p:cNvPr>
          <p:cNvSpPr txBox="1"/>
          <p:nvPr/>
        </p:nvSpPr>
        <p:spPr>
          <a:xfrm>
            <a:off x="2586410" y="3293806"/>
            <a:ext cx="396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Montserrat SemiBold" pitchFamily="2" charset="0"/>
              </a:rPr>
              <a:t>Which algorithm ensures (2, 1) appears before (2, 5)?</a:t>
            </a:r>
          </a:p>
        </p:txBody>
      </p:sp>
    </p:spTree>
    <p:extLst>
      <p:ext uri="{BB962C8B-B14F-4D97-AF65-F5344CB8AC3E}">
        <p14:creationId xmlns:p14="http://schemas.microsoft.com/office/powerpoint/2010/main" val="198257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4D99C0F1-0FBC-1DC9-8184-6F6B73F7F96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225780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Find minimum</a:t>
            </a:r>
          </a:p>
        </p:txBody>
      </p:sp>
    </p:spTree>
    <p:extLst>
      <p:ext uri="{BB962C8B-B14F-4D97-AF65-F5344CB8AC3E}">
        <p14:creationId xmlns:p14="http://schemas.microsoft.com/office/powerpoint/2010/main" val="64665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D935BB-5730-7DE9-CFFF-2BC939E9705F}"/>
              </a:ext>
            </a:extLst>
          </p:cNvPr>
          <p:cNvGrpSpPr/>
          <p:nvPr/>
        </p:nvGrpSpPr>
        <p:grpSpPr>
          <a:xfrm>
            <a:off x="2636601" y="2186291"/>
            <a:ext cx="1541834" cy="770917"/>
            <a:chOff x="895351" y="2063074"/>
            <a:chExt cx="1017352" cy="508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815BA5-7715-4359-E896-6E10A0BE6528}"/>
                </a:ext>
              </a:extLst>
            </p:cNvPr>
            <p:cNvSpPr/>
            <p:nvPr/>
          </p:nvSpPr>
          <p:spPr>
            <a:xfrm>
              <a:off x="8953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  <a:endParaRPr lang="en-SG" sz="3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53C4D3-8352-F7A4-EDE1-1A29EC95B7E7}"/>
                </a:ext>
              </a:extLst>
            </p:cNvPr>
            <p:cNvSpPr/>
            <p:nvPr/>
          </p:nvSpPr>
          <p:spPr>
            <a:xfrm>
              <a:off x="14040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</a:t>
              </a:r>
              <a:endParaRPr lang="en-SG" sz="3200" dirty="0"/>
            </a:p>
          </p:txBody>
        </p:sp>
      </p:grp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8C2D6-E781-6400-98E7-1F1DD9B637DF}"/>
              </a:ext>
            </a:extLst>
          </p:cNvPr>
          <p:cNvSpPr txBox="1"/>
          <p:nvPr/>
        </p:nvSpPr>
        <p:spPr>
          <a:xfrm>
            <a:off x="849955" y="1480359"/>
            <a:ext cx="5441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Montserrat SemiBold" pitchFamily="2" charset="0"/>
              </a:rPr>
              <a:t>Intermediate step: After sorting by 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703A5-656F-DFCA-DE08-EA6D45AAC3F4}"/>
              </a:ext>
            </a:extLst>
          </p:cNvPr>
          <p:cNvGrpSpPr/>
          <p:nvPr/>
        </p:nvGrpSpPr>
        <p:grpSpPr>
          <a:xfrm>
            <a:off x="4868962" y="2186290"/>
            <a:ext cx="1541834" cy="770917"/>
            <a:chOff x="5901851" y="2063074"/>
            <a:chExt cx="1017352" cy="5086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32FAF6-E977-E50B-AE8E-DABF84BD89EB}"/>
                </a:ext>
              </a:extLst>
            </p:cNvPr>
            <p:cNvSpPr/>
            <p:nvPr/>
          </p:nvSpPr>
          <p:spPr>
            <a:xfrm>
              <a:off x="5901851" y="2063074"/>
              <a:ext cx="508676" cy="50867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  <a:endParaRPr lang="en-SG" sz="32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F80BDA-2B82-C692-0BBD-81DCDB445887}"/>
                </a:ext>
              </a:extLst>
            </p:cNvPr>
            <p:cNvSpPr/>
            <p:nvPr/>
          </p:nvSpPr>
          <p:spPr>
            <a:xfrm>
              <a:off x="6410527" y="2063074"/>
              <a:ext cx="508676" cy="5086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  <a:endParaRPr lang="en-SG" sz="3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42543A-B143-3E07-D5A1-76424E2F1B78}"/>
              </a:ext>
            </a:extLst>
          </p:cNvPr>
          <p:cNvSpPr txBox="1"/>
          <p:nvPr/>
        </p:nvSpPr>
        <p:spPr>
          <a:xfrm>
            <a:off x="2586410" y="3293806"/>
            <a:ext cx="396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Montserrat SemiBold" pitchFamily="2" charset="0"/>
              </a:rPr>
              <a:t>Which algorithm ensures (2, 1) appears before (2, 5)?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13E61-929E-25B8-4768-D593B0A4EA0E}"/>
              </a:ext>
            </a:extLst>
          </p:cNvPr>
          <p:cNvSpPr txBox="1"/>
          <p:nvPr/>
        </p:nvSpPr>
        <p:spPr>
          <a:xfrm>
            <a:off x="2335956" y="4125868"/>
            <a:ext cx="446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Montserrat SemiBold" pitchFamily="2" charset="0"/>
              </a:rPr>
              <a:t>Stable Algorithm = MERGE SORT</a:t>
            </a:r>
          </a:p>
        </p:txBody>
      </p:sp>
    </p:spTree>
    <p:extLst>
      <p:ext uri="{BB962C8B-B14F-4D97-AF65-F5344CB8AC3E}">
        <p14:creationId xmlns:p14="http://schemas.microsoft.com/office/powerpoint/2010/main" val="327793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You are given 2 sorting functions, which are a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 and a </a:t>
            </a:r>
            <a:r>
              <a:rPr lang="en-US" sz="2000" dirty="0" err="1">
                <a:latin typeface="Montserrat SemiBold" pitchFamily="2" charset="0"/>
              </a:rPr>
              <a:t>SelectionSort</a:t>
            </a:r>
            <a:r>
              <a:rPr lang="en-US" sz="2000" dirty="0">
                <a:latin typeface="Montserrat SemiBold" pitchFamily="2" charset="0"/>
              </a:rPr>
              <a:t>. You can use each sort at most once. How would you sort the pairs? Assume you can only sort by one field at a time.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6CFF9B2-F1E4-2D73-9E38-1C06B76A9F12}"/>
              </a:ext>
            </a:extLst>
          </p:cNvPr>
          <p:cNvSpPr txBox="1">
            <a:spLocks/>
          </p:cNvSpPr>
          <p:nvPr/>
        </p:nvSpPr>
        <p:spPr>
          <a:xfrm>
            <a:off x="714000" y="2823771"/>
            <a:ext cx="684763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3"/>
                </a:solidFill>
                <a:latin typeface="Montserrat SemiBold" pitchFamily="2" charset="0"/>
              </a:rPr>
              <a:t>Perform Selection Sort to sort b, then perform Merge Sort to sort a, since Merge Sort is stable.</a:t>
            </a:r>
          </a:p>
        </p:txBody>
      </p:sp>
    </p:spTree>
    <p:extLst>
      <p:ext uri="{BB962C8B-B14F-4D97-AF65-F5344CB8AC3E}">
        <p14:creationId xmlns:p14="http://schemas.microsoft.com/office/powerpoint/2010/main" val="377724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We have learned how to implement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 recursively. How would you implement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 iteratively? </a:t>
            </a:r>
            <a:r>
              <a:rPr lang="en-US" sz="2000" dirty="0" err="1">
                <a:latin typeface="Montserrat SemiBold" pitchFamily="2" charset="0"/>
              </a:rPr>
              <a:t>Analyse</a:t>
            </a:r>
            <a:r>
              <a:rPr lang="en-US" sz="2000" dirty="0">
                <a:latin typeface="Montserrat SemiBold" pitchFamily="2" charset="0"/>
              </a:rPr>
              <a:t> the time and space complexity.</a:t>
            </a:r>
          </a:p>
        </p:txBody>
      </p:sp>
    </p:spTree>
    <p:extLst>
      <p:ext uri="{BB962C8B-B14F-4D97-AF65-F5344CB8AC3E}">
        <p14:creationId xmlns:p14="http://schemas.microsoft.com/office/powerpoint/2010/main" val="37684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7584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We have learned how to implement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 recursively. How would you implement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 iteratively? </a:t>
            </a:r>
            <a:r>
              <a:rPr lang="en-US" sz="2000" dirty="0" err="1">
                <a:latin typeface="Montserrat SemiBold" pitchFamily="2" charset="0"/>
              </a:rPr>
              <a:t>Analyse</a:t>
            </a:r>
            <a:r>
              <a:rPr lang="en-US" sz="2000" dirty="0">
                <a:latin typeface="Montserrat SemiBold" pitchFamily="2" charset="0"/>
              </a:rPr>
              <a:t> the time and space complexity.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F520304A-D9ED-BD7A-3FE5-3D98F883DAF8}"/>
              </a:ext>
            </a:extLst>
          </p:cNvPr>
          <p:cNvSpPr txBox="1">
            <a:spLocks/>
          </p:cNvSpPr>
          <p:nvPr/>
        </p:nvSpPr>
        <p:spPr>
          <a:xfrm>
            <a:off x="714000" y="2576584"/>
            <a:ext cx="6490953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Group them into pairs, then group of 4s, then group of 8s, and so on. Sort every group.</a:t>
            </a:r>
          </a:p>
        </p:txBody>
      </p:sp>
    </p:spTree>
    <p:extLst>
      <p:ext uri="{BB962C8B-B14F-4D97-AF65-F5344CB8AC3E}">
        <p14:creationId xmlns:p14="http://schemas.microsoft.com/office/powerpoint/2010/main" val="41100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2. Sorting Review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F520304A-D9ED-BD7A-3FE5-3D98F883DAF8}"/>
              </a:ext>
            </a:extLst>
          </p:cNvPr>
          <p:cNvSpPr txBox="1">
            <a:spLocks/>
          </p:cNvSpPr>
          <p:nvPr/>
        </p:nvSpPr>
        <p:spPr>
          <a:xfrm>
            <a:off x="714000" y="1258023"/>
            <a:ext cx="6490953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Group them into pairs, then group of 4s, then group of 8s, and so on. Sort every group.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87958-2CF4-1184-F476-76D886157C7E}"/>
                  </a:ext>
                </a:extLst>
              </p:cNvPr>
              <p:cNvSpPr txBox="1"/>
              <p:nvPr/>
            </p:nvSpPr>
            <p:spPr>
              <a:xfrm>
                <a:off x="714000" y="2133600"/>
                <a:ext cx="66919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Let each iteration of going through the array be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. At iteration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, we will sort groups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2</m:t>
                    </m:r>
                    <m:r>
                      <a:rPr lang="en-US" sz="2000" i="1" baseline="30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 elements.</a:t>
                </a:r>
                <a:endParaRPr lang="en-SG" sz="2000" dirty="0">
                  <a:solidFill>
                    <a:schemeClr val="bg1"/>
                  </a:solidFill>
                  <a:latin typeface="Montserrat SemiBold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C87958-2CF4-1184-F476-76D88615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2133600"/>
                <a:ext cx="6691991" cy="707886"/>
              </a:xfrm>
              <a:prstGeom prst="rect">
                <a:avLst/>
              </a:prstGeom>
              <a:blipFill>
                <a:blip r:embed="rId3"/>
                <a:stretch>
                  <a:fillRect l="-911" t="-3448" r="-1821" b="-155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983411-51AA-A6EE-0550-C48C793629F4}"/>
                  </a:ext>
                </a:extLst>
              </p:cNvPr>
              <p:cNvSpPr txBox="1"/>
              <p:nvPr/>
            </p:nvSpPr>
            <p:spPr>
              <a:xfrm>
                <a:off x="714000" y="2954649"/>
                <a:ext cx="6691991" cy="717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Invariant: At iteration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𝑖</m:t>
                    </m:r>
                  </m:oMath>
                </a14:m>
                <a:r>
                  <a:rPr lang="en-SG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, groups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SG" sz="2000" dirty="0">
                    <a:solidFill>
                      <a:schemeClr val="bg1"/>
                    </a:solidFill>
                    <a:latin typeface="Montserrat SemiBold" pitchFamily="2" charset="0"/>
                    <a:cs typeface="Poppins" panose="00000500000000000000" pitchFamily="2" charset="0"/>
                  </a:rPr>
                  <a:t> adjacent elements are correctly sorted.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983411-51AA-A6EE-0550-C48C7936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2954649"/>
                <a:ext cx="6691991" cy="717889"/>
              </a:xfrm>
              <a:prstGeom prst="rect">
                <a:avLst/>
              </a:prstGeom>
              <a:blipFill>
                <a:blip r:embed="rId4"/>
                <a:stretch>
                  <a:fillRect l="-911" t="-2564" b="-153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0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225722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22572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22572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22572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22572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22572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22572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22572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1614793" y="2257221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2350853" y="22572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086913" y="225721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822973" y="225721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225721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225721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225721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225721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662135" y="314243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5671226" y="3142436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086913" y="1355789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822973" y="135578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182231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140078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6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662135" y="314243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1546" y="1355783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086913" y="1355789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822973" y="135578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255837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213684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0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086913" y="1355789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822973" y="135578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3297677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2876144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086913" y="135578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822973" y="135578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2A94F56-9A82-5AC9-5DE9-390C9E1674EB}"/>
              </a:ext>
            </a:extLst>
          </p:cNvPr>
          <p:cNvSpPr/>
          <p:nvPr/>
        </p:nvSpPr>
        <p:spPr>
          <a:xfrm rot="10800000">
            <a:off x="3297677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3C78-A05A-CB85-B634-849FC1445CB8}"/>
              </a:ext>
            </a:extLst>
          </p:cNvPr>
          <p:cNvSpPr txBox="1"/>
          <p:nvPr/>
        </p:nvSpPr>
        <p:spPr>
          <a:xfrm>
            <a:off x="2876144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3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4D99C0F1-0FBC-1DC9-8184-6F6B73F7F96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39128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with first element</a:t>
            </a:r>
          </a:p>
        </p:txBody>
      </p:sp>
    </p:spTree>
    <p:extLst>
      <p:ext uri="{BB962C8B-B14F-4D97-AF65-F5344CB8AC3E}">
        <p14:creationId xmlns:p14="http://schemas.microsoft.com/office/powerpoint/2010/main" val="313406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2662134" y="3067856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5671223" y="3067856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D1357CC-90B9-EA07-C14B-85C48068F18C}"/>
              </a:ext>
            </a:extLst>
          </p:cNvPr>
          <p:cNvSpPr/>
          <p:nvPr/>
        </p:nvSpPr>
        <p:spPr>
          <a:xfrm rot="10800000">
            <a:off x="3297677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D16FB-A782-B227-5BED-D0A3E93B145E}"/>
              </a:ext>
            </a:extLst>
          </p:cNvPr>
          <p:cNvSpPr txBox="1"/>
          <p:nvPr/>
        </p:nvSpPr>
        <p:spPr>
          <a:xfrm>
            <a:off x="2876144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1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2662134" y="3067856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3667" y="13496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D1357CC-90B9-EA07-C14B-85C48068F18C}"/>
              </a:ext>
            </a:extLst>
          </p:cNvPr>
          <p:cNvSpPr/>
          <p:nvPr/>
        </p:nvSpPr>
        <p:spPr>
          <a:xfrm rot="10800000">
            <a:off x="4011038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D16FB-A782-B227-5BED-D0A3E93B145E}"/>
              </a:ext>
            </a:extLst>
          </p:cNvPr>
          <p:cNvSpPr txBox="1"/>
          <p:nvPr/>
        </p:nvSpPr>
        <p:spPr>
          <a:xfrm>
            <a:off x="3589505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1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22971" y="134969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0423" y="1349700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4753581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4332048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2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22971" y="1349699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0423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5578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763968" y="135578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6254884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5833351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4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22971" y="1349699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0423" y="1349700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1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7600542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7179009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51" y="13497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93" y="135578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22971" y="13496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0423" y="13497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182231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140078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1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3505200" y="310067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2769142" y="3106761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449440" y="310067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5706892" y="310067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182231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8761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140078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5227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4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3505200" y="310067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8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449440" y="310067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5706892" y="310067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2574585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3715966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2153052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3362526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58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4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8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449440" y="310067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5706892" y="310067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3294434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881991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2872901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509096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1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4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8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449440" y="310067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6909" y="134969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4053192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6660206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3631659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6287311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52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4D99C0F1-0FBC-1DC9-8184-6F6B73F7F96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39128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Find minimum</a:t>
            </a:r>
          </a:p>
        </p:txBody>
      </p:sp>
    </p:spTree>
    <p:extLst>
      <p:ext uri="{BB962C8B-B14F-4D97-AF65-F5344CB8AC3E}">
        <p14:creationId xmlns:p14="http://schemas.microsoft.com/office/powerpoint/2010/main" val="262676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5084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14789" y="134969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19728" y="134969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86909" y="134969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5295093" y="135578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767215" y="134969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6031149" y="134969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4779524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4357991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1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44361" y="1349696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08301" y="1349696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16481" y="1349695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73933" y="1349696"/>
            <a:ext cx="629055" cy="629055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6763967" y="135578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4969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5291847" y="13496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2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7639454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7217921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6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344361" y="134969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608301" y="134969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816481" y="134969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3073933" y="134969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4559033" y="135578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6763967" y="135578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027908" y="134969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5291847" y="134969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182231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140078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46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039568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303508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5042172" y="3074734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7247106" y="306864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511047" y="306255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5774986" y="306864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182231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15045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291848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140078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11511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4918953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4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039568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303508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7247106" y="306864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511047" y="306255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5774986" y="306864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2561617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15045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5995483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2140084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11511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5622588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039568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303508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7247106" y="306864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6511047" y="3062556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7" y="1349306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3294434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15045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6728300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2872901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11511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6355405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8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039568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303508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7247106" y="306864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4036981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15045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CF31099-4450-84C3-C2A1-937BDF0C583C}"/>
              </a:ext>
            </a:extLst>
          </p:cNvPr>
          <p:cNvSpPr/>
          <p:nvPr/>
        </p:nvSpPr>
        <p:spPr>
          <a:xfrm rot="10800000">
            <a:off x="7512997" y="3904765"/>
            <a:ext cx="207523" cy="25167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3615448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11511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CBFE-4344-0E08-0987-AACBD9C94069}"/>
              </a:ext>
            </a:extLst>
          </p:cNvPr>
          <p:cNvSpPr txBox="1"/>
          <p:nvPr/>
        </p:nvSpPr>
        <p:spPr>
          <a:xfrm>
            <a:off x="7140102" y="4223767"/>
            <a:ext cx="95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Right </a:t>
            </a:r>
            <a:r>
              <a:rPr lang="en-US" dirty="0" err="1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00B05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039568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1303508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4779523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1504545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4357990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1151105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1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2039568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5518825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247091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5097292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1893651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1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5291848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2769140" y="3074735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6245157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2983149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5823624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2629709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5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85978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082540" y="2453641"/>
            <a:ext cx="647700" cy="18745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4D99C0F1-0FBC-1DC9-8184-6F6B73F7F96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39128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with first element</a:t>
            </a:r>
          </a:p>
        </p:txBody>
      </p:sp>
    </p:spTree>
    <p:extLst>
      <p:ext uri="{BB962C8B-B14F-4D97-AF65-F5344CB8AC3E}">
        <p14:creationId xmlns:p14="http://schemas.microsoft.com/office/powerpoint/2010/main" val="1570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5291848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3511688" y="3074734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6027906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6984459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2162B68-22BF-43EC-1261-F22DAEF4E2D5}"/>
              </a:ext>
            </a:extLst>
          </p:cNvPr>
          <p:cNvSpPr/>
          <p:nvPr/>
        </p:nvSpPr>
        <p:spPr>
          <a:xfrm rot="10800000">
            <a:off x="3719211" y="3904765"/>
            <a:ext cx="207523" cy="251679"/>
          </a:xfrm>
          <a:prstGeom prst="downArrow">
            <a:avLst/>
          </a:prstGeom>
          <a:solidFill>
            <a:srgbClr val="FF9225"/>
          </a:solidFill>
          <a:ln>
            <a:solidFill>
              <a:srgbClr val="FF9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6562926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AF82-8D6D-81A7-83C9-367E05C275C4}"/>
              </a:ext>
            </a:extLst>
          </p:cNvPr>
          <p:cNvSpPr txBox="1"/>
          <p:nvPr/>
        </p:nvSpPr>
        <p:spPr>
          <a:xfrm>
            <a:off x="3365771" y="4223767"/>
            <a:ext cx="9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Left </a:t>
            </a:r>
            <a:r>
              <a:rPr lang="en-US" dirty="0" err="1">
                <a:solidFill>
                  <a:srgbClr val="FFC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C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5291848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763968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6027906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7678365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7256832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4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5291848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763968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6027906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7678365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7256832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40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5291848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763968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6027906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/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Level: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Montserrat SemiBold" pitchFamily="2" charset="0"/>
                  </a:rPr>
                  <a:t> = 3</a:t>
                </a:r>
                <a:endParaRPr lang="en-SG" sz="1600" dirty="0">
                  <a:solidFill>
                    <a:schemeClr val="bg1"/>
                  </a:solidFill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B7C7E-982E-E9FA-2843-6D6591057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75" y="609601"/>
                <a:ext cx="1381328" cy="338554"/>
              </a:xfrm>
              <a:prstGeom prst="rect">
                <a:avLst/>
              </a:prstGeom>
              <a:blipFill>
                <a:blip r:embed="rId2"/>
                <a:stretch>
                  <a:fillRect l="-2643" t="-5357" b="-21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7678365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7256832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DDBE2-F3C2-58C4-252A-B17C2CC85F56}"/>
              </a:ext>
            </a:extLst>
          </p:cNvPr>
          <p:cNvSpPr txBox="1"/>
          <p:nvPr/>
        </p:nvSpPr>
        <p:spPr>
          <a:xfrm>
            <a:off x="836583" y="2597116"/>
            <a:ext cx="592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Each iteration takes O(n) operations.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7BD78-BD49-D6A5-C51C-3D381A1F6E2E}"/>
                  </a:ext>
                </a:extLst>
              </p:cNvPr>
              <p:cNvSpPr txBox="1"/>
              <p:nvPr/>
            </p:nvSpPr>
            <p:spPr>
              <a:xfrm>
                <a:off x="836583" y="3000300"/>
                <a:ext cx="5927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</a:rPr>
                  <a:t>Maximum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SG" sz="2000" dirty="0">
                    <a:solidFill>
                      <a:schemeClr val="bg1"/>
                    </a:solidFill>
                    <a:latin typeface="Montserrat SemiBold" pitchFamily="2" charset="0"/>
                  </a:rPr>
                  <a:t> iterations.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7BD78-BD49-D6A5-C51C-3D381A1F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3" y="3000300"/>
                <a:ext cx="5927385" cy="400110"/>
              </a:xfrm>
              <a:prstGeom prst="rect">
                <a:avLst/>
              </a:prstGeom>
              <a:blipFill>
                <a:blip r:embed="rId3"/>
                <a:stretch>
                  <a:fillRect l="-1028" t="-6061" b="-2727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AFA8E03-ED96-F2C7-F190-74E287CFF520}"/>
              </a:ext>
            </a:extLst>
          </p:cNvPr>
          <p:cNvSpPr txBox="1"/>
          <p:nvPr/>
        </p:nvSpPr>
        <p:spPr>
          <a:xfrm>
            <a:off x="2493527" y="3685939"/>
            <a:ext cx="4163434" cy="4001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Running time: O(n log n)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3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DDBE2-F3C2-58C4-252A-B17C2CC85F56}"/>
              </a:ext>
            </a:extLst>
          </p:cNvPr>
          <p:cNvSpPr txBox="1"/>
          <p:nvPr/>
        </p:nvSpPr>
        <p:spPr>
          <a:xfrm>
            <a:off x="836583" y="857396"/>
            <a:ext cx="592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Each iteration takes O(n) operations.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7BD78-BD49-D6A5-C51C-3D381A1F6E2E}"/>
                  </a:ext>
                </a:extLst>
              </p:cNvPr>
              <p:cNvSpPr txBox="1"/>
              <p:nvPr/>
            </p:nvSpPr>
            <p:spPr>
              <a:xfrm>
                <a:off x="836583" y="1260580"/>
                <a:ext cx="5927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</a:rPr>
                  <a:t>Maximum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SG" sz="2000" dirty="0">
                    <a:solidFill>
                      <a:schemeClr val="bg1"/>
                    </a:solidFill>
                    <a:latin typeface="Montserrat SemiBold" pitchFamily="2" charset="0"/>
                  </a:rPr>
                  <a:t> iterations.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7BD78-BD49-D6A5-C51C-3D381A1F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3" y="1260580"/>
                <a:ext cx="5927385" cy="400110"/>
              </a:xfrm>
              <a:prstGeom prst="rect">
                <a:avLst/>
              </a:prstGeom>
              <a:blipFill>
                <a:blip r:embed="rId2"/>
                <a:stretch>
                  <a:fillRect l="-1028" t="-7692" b="-2923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D5FD4-9646-A3B6-4E9D-8AA6D61F5902}"/>
                  </a:ext>
                </a:extLst>
              </p:cNvPr>
              <p:cNvSpPr txBox="1"/>
              <p:nvPr/>
            </p:nvSpPr>
            <p:spPr>
              <a:xfrm>
                <a:off x="1731528" y="1977780"/>
                <a:ext cx="616084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Iterative-Merge-Sort(A, n)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 1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SG" sz="18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array_ptr</a:t>
                </a:r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 0</a:t>
                </a:r>
              </a:p>
              <a:p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      while array_ptr not n:</a:t>
                </a:r>
              </a:p>
              <a:p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          left  A[array_ptr .. array_ptr + </a:t>
                </a:r>
                <a:r>
                  <a:rPr lang="en-SG" sz="18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– 1]</a:t>
                </a:r>
              </a:p>
              <a:p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          right  A[array_ptr + </a:t>
                </a:r>
                <a:r>
                  <a:rPr lang="en-SG" sz="18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.. array_ptr + 2i – 1]</a:t>
                </a:r>
              </a:p>
              <a:p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          merge-to-original-array(left, right, array_ptr)</a:t>
                </a:r>
              </a:p>
              <a:p>
                <a:r>
                  <a:rPr lang="en-SG" sz="1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  return 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D5FD4-9646-A3B6-4E9D-8AA6D61F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28" y="1977780"/>
                <a:ext cx="6160847" cy="2308324"/>
              </a:xfrm>
              <a:prstGeom prst="rect">
                <a:avLst/>
              </a:prstGeom>
              <a:blipFill>
                <a:blip r:embed="rId3"/>
                <a:stretch>
                  <a:fillRect l="-791" t="-1583" b="-29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8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2F9F2-FEF5-79FA-28FD-FCDF2037A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51463-E380-D66B-2198-5E6B7563EE02}"/>
              </a:ext>
            </a:extLst>
          </p:cNvPr>
          <p:cNvSpPr/>
          <p:nvPr/>
        </p:nvSpPr>
        <p:spPr>
          <a:xfrm>
            <a:off x="1611548" y="135579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147D1-A4DA-AD9D-F960-E927A342FB66}"/>
              </a:ext>
            </a:extLst>
          </p:cNvPr>
          <p:cNvSpPr/>
          <p:nvPr/>
        </p:nvSpPr>
        <p:spPr>
          <a:xfrm>
            <a:off x="2347608" y="135579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4174-C4F2-69C7-7749-C3CE9D87A4A5}"/>
              </a:ext>
            </a:extLst>
          </p:cNvPr>
          <p:cNvSpPr/>
          <p:nvPr/>
        </p:nvSpPr>
        <p:spPr>
          <a:xfrm>
            <a:off x="3083668" y="135579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119990-99FE-75F0-18A8-807BF446433F}"/>
              </a:ext>
            </a:extLst>
          </p:cNvPr>
          <p:cNvSpPr/>
          <p:nvPr/>
        </p:nvSpPr>
        <p:spPr>
          <a:xfrm>
            <a:off x="3819728" y="135579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FE9E3-5FC9-BDD2-CD9A-BE2ACA2BE75D}"/>
              </a:ext>
            </a:extLst>
          </p:cNvPr>
          <p:cNvSpPr/>
          <p:nvPr/>
        </p:nvSpPr>
        <p:spPr>
          <a:xfrm>
            <a:off x="4555788" y="135579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112A5-C10C-AB40-5414-EB6A72F8D4A3}"/>
              </a:ext>
            </a:extLst>
          </p:cNvPr>
          <p:cNvSpPr/>
          <p:nvPr/>
        </p:nvSpPr>
        <p:spPr>
          <a:xfrm>
            <a:off x="5291848" y="1355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E7097-6771-5905-3B14-F5C0058D3047}"/>
              </a:ext>
            </a:extLst>
          </p:cNvPr>
          <p:cNvSpPr/>
          <p:nvPr/>
        </p:nvSpPr>
        <p:spPr>
          <a:xfrm>
            <a:off x="6027908" y="135579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FF10E-BE7E-2D71-7783-06FAA429B91E}"/>
              </a:ext>
            </a:extLst>
          </p:cNvPr>
          <p:cNvSpPr/>
          <p:nvPr/>
        </p:nvSpPr>
        <p:spPr>
          <a:xfrm>
            <a:off x="6763968" y="135579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38B2A-EDA2-C7DE-28D8-C12D0AD5603E}"/>
              </a:ext>
            </a:extLst>
          </p:cNvPr>
          <p:cNvSpPr/>
          <p:nvPr/>
        </p:nvSpPr>
        <p:spPr>
          <a:xfrm>
            <a:off x="5291848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EE2D9-CE53-4B8C-3690-145E21B0A592}"/>
              </a:ext>
            </a:extLst>
          </p:cNvPr>
          <p:cNvSpPr/>
          <p:nvPr/>
        </p:nvSpPr>
        <p:spPr>
          <a:xfrm>
            <a:off x="4555786" y="135579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F6986-8DCF-D578-EB4D-97FF2E1E75FC}"/>
              </a:ext>
            </a:extLst>
          </p:cNvPr>
          <p:cNvSpPr/>
          <p:nvPr/>
        </p:nvSpPr>
        <p:spPr>
          <a:xfrm>
            <a:off x="6763968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722B2-DA6E-96FC-ED94-D91B3EEB69E9}"/>
              </a:ext>
            </a:extLst>
          </p:cNvPr>
          <p:cNvSpPr/>
          <p:nvPr/>
        </p:nvSpPr>
        <p:spPr>
          <a:xfrm>
            <a:off x="6027906" y="1346924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C4F802-B9A4-9CF5-A8B2-8666C901E099}"/>
              </a:ext>
            </a:extLst>
          </p:cNvPr>
          <p:cNvSpPr/>
          <p:nvPr/>
        </p:nvSpPr>
        <p:spPr>
          <a:xfrm>
            <a:off x="161154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A67722-ED6A-7375-4DE4-AFF5FD31C872}"/>
              </a:ext>
            </a:extLst>
          </p:cNvPr>
          <p:cNvSpPr/>
          <p:nvPr/>
        </p:nvSpPr>
        <p:spPr>
          <a:xfrm>
            <a:off x="3819728" y="1355791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712859-2AB6-D243-4562-C318CA8ABE94}"/>
              </a:ext>
            </a:extLst>
          </p:cNvPr>
          <p:cNvSpPr/>
          <p:nvPr/>
        </p:nvSpPr>
        <p:spPr>
          <a:xfrm>
            <a:off x="3083666" y="1346925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10D209-6ADB-C538-22FB-114FB7921A21}"/>
              </a:ext>
            </a:extLst>
          </p:cNvPr>
          <p:cNvSpPr/>
          <p:nvPr/>
        </p:nvSpPr>
        <p:spPr>
          <a:xfrm>
            <a:off x="2347608" y="1346925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B7C7E-982E-E9FA-2843-6D6591057810}"/>
              </a:ext>
            </a:extLst>
          </p:cNvPr>
          <p:cNvSpPr txBox="1"/>
          <p:nvPr/>
        </p:nvSpPr>
        <p:spPr>
          <a:xfrm>
            <a:off x="859275" y="609601"/>
            <a:ext cx="1326206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 SemiBold" pitchFamily="2" charset="0"/>
              </a:rPr>
              <a:t>Follow Up!</a:t>
            </a:r>
            <a:endParaRPr lang="en-SG" sz="16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59D6C6E-D04A-A641-2E9E-E09E836CC9B4}"/>
              </a:ext>
            </a:extLst>
          </p:cNvPr>
          <p:cNvSpPr/>
          <p:nvPr/>
        </p:nvSpPr>
        <p:spPr>
          <a:xfrm rot="10800000">
            <a:off x="7678365" y="2140817"/>
            <a:ext cx="207523" cy="25167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D4A6-11DB-5E93-506C-C714F743822F}"/>
              </a:ext>
            </a:extLst>
          </p:cNvPr>
          <p:cNvSpPr txBox="1"/>
          <p:nvPr/>
        </p:nvSpPr>
        <p:spPr>
          <a:xfrm>
            <a:off x="7256832" y="248939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Array </a:t>
            </a:r>
            <a:r>
              <a:rPr lang="en-US" dirty="0" err="1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Ptr</a:t>
            </a:r>
            <a:endParaRPr lang="en-SG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DDBE2-F3C2-58C4-252A-B17C2CC85F56}"/>
              </a:ext>
            </a:extLst>
          </p:cNvPr>
          <p:cNvSpPr txBox="1"/>
          <p:nvPr/>
        </p:nvSpPr>
        <p:spPr>
          <a:xfrm>
            <a:off x="836583" y="2597116"/>
            <a:ext cx="592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Each iteration creates arrays. Total size = n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7BD78-BD49-D6A5-C51C-3D381A1F6E2E}"/>
                  </a:ext>
                </a:extLst>
              </p:cNvPr>
              <p:cNvSpPr txBox="1"/>
              <p:nvPr/>
            </p:nvSpPr>
            <p:spPr>
              <a:xfrm>
                <a:off x="836583" y="3000300"/>
                <a:ext cx="5927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Montserrat SemiBold" pitchFamily="2" charset="0"/>
                  </a:rPr>
                  <a:t>Maximum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SG" sz="2000" dirty="0">
                    <a:solidFill>
                      <a:schemeClr val="bg1"/>
                    </a:solidFill>
                    <a:latin typeface="Montserrat SemiBold" pitchFamily="2" charset="0"/>
                  </a:rPr>
                  <a:t> iterations.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7BD78-BD49-D6A5-C51C-3D381A1F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3" y="3000300"/>
                <a:ext cx="5927385" cy="400110"/>
              </a:xfrm>
              <a:prstGeom prst="rect">
                <a:avLst/>
              </a:prstGeom>
              <a:blipFill>
                <a:blip r:embed="rId2"/>
                <a:stretch>
                  <a:fillRect l="-1028" t="-6061" b="-2727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AFA8E03-ED96-F2C7-F190-74E287CFF520}"/>
              </a:ext>
            </a:extLst>
          </p:cNvPr>
          <p:cNvSpPr txBox="1"/>
          <p:nvPr/>
        </p:nvSpPr>
        <p:spPr>
          <a:xfrm>
            <a:off x="2493527" y="3685939"/>
            <a:ext cx="4163434" cy="4001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Space Complexity: O(n log n)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61EC6-391E-6BBA-F9B6-3707112C88D0}"/>
              </a:ext>
            </a:extLst>
          </p:cNvPr>
          <p:cNvSpPr txBox="1"/>
          <p:nvPr/>
        </p:nvSpPr>
        <p:spPr>
          <a:xfrm>
            <a:off x="2318429" y="578823"/>
            <a:ext cx="592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Space Complexity?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59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>
            <a:spLocks noGrp="1"/>
          </p:cNvSpPr>
          <p:nvPr>
            <p:ph type="title"/>
          </p:nvPr>
        </p:nvSpPr>
        <p:spPr>
          <a:xfrm>
            <a:off x="873026" y="1237290"/>
            <a:ext cx="7599424" cy="915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lt1"/>
                </a:solidFill>
                <a:latin typeface="Montserrat Bold" pitchFamily="2" charset="0"/>
              </a:rPr>
              <a:t>Thread.sleep</a:t>
            </a:r>
            <a:r>
              <a:rPr lang="en-US" sz="4000" dirty="0">
                <a:solidFill>
                  <a:schemeClr val="lt1"/>
                </a:solidFill>
                <a:latin typeface="Montserrat Bold" pitchFamily="2" charset="0"/>
              </a:rPr>
              <a:t>(300000);</a:t>
            </a:r>
            <a:endParaRPr sz="4000" dirty="0">
              <a:solidFill>
                <a:schemeClr val="lt1"/>
              </a:solidFill>
              <a:latin typeface="Montserrat Bold" pitchFamily="2" charset="0"/>
            </a:endParaRPr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"/>
          </p:nvPr>
        </p:nvSpPr>
        <p:spPr>
          <a:xfrm>
            <a:off x="937625" y="2200798"/>
            <a:ext cx="4144915" cy="470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  5 Minutes Break! Rise and relax!</a:t>
            </a:r>
            <a:endParaRPr sz="2400" i="1" dirty="0"/>
          </a:p>
        </p:txBody>
      </p:sp>
      <p:sp>
        <p:nvSpPr>
          <p:cNvPr id="382" name="Google Shape;382;p3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176</a:t>
            </a:fld>
            <a:endParaRPr/>
          </a:p>
        </p:txBody>
      </p:sp>
      <p:pic>
        <p:nvPicPr>
          <p:cNvPr id="1026" name="Picture 2" descr="PNG) Gudetama by Atsushika28 on DeviantArt">
            <a:extLst>
              <a:ext uri="{FF2B5EF4-FFF2-40B4-BE49-F238E27FC236}">
                <a16:creationId xmlns:a16="http://schemas.microsoft.com/office/drawing/2014/main" id="{7E821178-BCB3-E8A3-3130-C72E7328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626360"/>
            <a:ext cx="3900480" cy="39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35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177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946555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1020161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36;p36">
            <a:extLst>
              <a:ext uri="{FF2B5EF4-FFF2-40B4-BE49-F238E27FC236}">
                <a16:creationId xmlns:a16="http://schemas.microsoft.com/office/drawing/2014/main" id="{745EBCBF-6ECE-2755-0C8B-08FA565F9531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11558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178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1020161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940527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stack.push</a:t>
            </a:r>
            <a:r>
              <a:rPr lang="en-US" sz="2000" dirty="0">
                <a:latin typeface="Montserrat SemiBold" pitchFamily="2" charset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26354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179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940527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stack.push</a:t>
            </a:r>
            <a:r>
              <a:rPr lang="en-US" sz="2000" dirty="0">
                <a:latin typeface="Montserrat SemiBold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114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859780" y="2141221"/>
            <a:ext cx="647700" cy="21869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082540" y="2453641"/>
            <a:ext cx="647700" cy="18745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4D99C0F1-0FBC-1DC9-8184-6F6B73F7F96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39128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with first element</a:t>
            </a:r>
          </a:p>
        </p:txBody>
      </p:sp>
    </p:spTree>
    <p:extLst>
      <p:ext uri="{BB962C8B-B14F-4D97-AF65-F5344CB8AC3E}">
        <p14:creationId xmlns:p14="http://schemas.microsoft.com/office/powerpoint/2010/main" val="166349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180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940527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stack.push</a:t>
            </a:r>
            <a:r>
              <a:rPr lang="en-US" sz="2000" dirty="0">
                <a:latin typeface="Montserrat SemiBold" pitchFamily="2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41362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181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70578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stack.pop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106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182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70578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stack.pop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546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7004050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70578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stack.pop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EFA64-8F9E-B80A-060C-89C7B76CBDAD}"/>
              </a:ext>
            </a:extLst>
          </p:cNvPr>
          <p:cNvSpPr txBox="1"/>
          <p:nvPr/>
        </p:nvSpPr>
        <p:spPr>
          <a:xfrm>
            <a:off x="6744645" y="1675141"/>
            <a:ext cx="1147864" cy="400110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Return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02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9609641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038613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stack.push</a:t>
            </a:r>
            <a:r>
              <a:rPr lang="en-US" sz="2000" dirty="0">
                <a:latin typeface="Montserrat SemiBold" pitchFamily="2" charset="0"/>
              </a:rPr>
              <a:t>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EFA64-8F9E-B80A-060C-89C7B76CBDAD}"/>
              </a:ext>
            </a:extLst>
          </p:cNvPr>
          <p:cNvSpPr txBox="1"/>
          <p:nvPr/>
        </p:nvSpPr>
        <p:spPr>
          <a:xfrm>
            <a:off x="9350236" y="1675141"/>
            <a:ext cx="1147864" cy="400110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Return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44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185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 Last-In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(LIFO)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E00D6A-DDEF-5C08-D40C-7C5F2941097A}"/>
              </a:ext>
            </a:extLst>
          </p:cNvPr>
          <p:cNvSpPr/>
          <p:nvPr/>
        </p:nvSpPr>
        <p:spPr>
          <a:xfrm>
            <a:off x="23638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C23A0-7BD7-0C7A-85EA-1AECC316DC77}"/>
              </a:ext>
            </a:extLst>
          </p:cNvPr>
          <p:cNvSpPr/>
          <p:nvPr/>
        </p:nvSpPr>
        <p:spPr>
          <a:xfrm>
            <a:off x="30998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3B00-092E-0F39-7175-6A0B16C12855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ACA7B-49B9-E745-1E55-F517A76F024F}"/>
              </a:ext>
            </a:extLst>
          </p:cNvPr>
          <p:cNvSpPr/>
          <p:nvPr/>
        </p:nvSpPr>
        <p:spPr>
          <a:xfrm>
            <a:off x="45720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DF10-12A6-6DFD-7169-6DAB08FA34EA}"/>
              </a:ext>
            </a:extLst>
          </p:cNvPr>
          <p:cNvSpPr/>
          <p:nvPr/>
        </p:nvSpPr>
        <p:spPr>
          <a:xfrm>
            <a:off x="53080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29410-3258-2363-7E1F-88192A4A7892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C64A6-8D2A-B040-02E7-BAA9272262D6}"/>
              </a:ext>
            </a:extLst>
          </p:cNvPr>
          <p:cNvSpPr/>
          <p:nvPr/>
        </p:nvSpPr>
        <p:spPr>
          <a:xfrm>
            <a:off x="23588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BB0507-ADF5-66D0-D993-2420E3509737}"/>
              </a:ext>
            </a:extLst>
          </p:cNvPr>
          <p:cNvSpPr/>
          <p:nvPr/>
        </p:nvSpPr>
        <p:spPr>
          <a:xfrm>
            <a:off x="3835940" y="2252793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C0582-A258-C9C8-1211-E3B1F2056A5E}"/>
              </a:ext>
            </a:extLst>
          </p:cNvPr>
          <p:cNvSpPr/>
          <p:nvPr/>
        </p:nvSpPr>
        <p:spPr>
          <a:xfrm>
            <a:off x="9609641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C03D0-6364-0957-BF0D-78D7C5BF8F12}"/>
              </a:ext>
            </a:extLst>
          </p:cNvPr>
          <p:cNvSpPr/>
          <p:nvPr/>
        </p:nvSpPr>
        <p:spPr>
          <a:xfrm>
            <a:off x="3089002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125498-B2FA-7360-6FC7-2E8CF5C9E7F1}"/>
              </a:ext>
            </a:extLst>
          </p:cNvPr>
          <p:cNvCxnSpPr/>
          <p:nvPr/>
        </p:nvCxnSpPr>
        <p:spPr>
          <a:xfrm>
            <a:off x="213995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85E3B0-92B6-4B25-8B75-77DB56160530}"/>
              </a:ext>
            </a:extLst>
          </p:cNvPr>
          <p:cNvCxnSpPr/>
          <p:nvPr/>
        </p:nvCxnSpPr>
        <p:spPr>
          <a:xfrm>
            <a:off x="213995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7BAFEA-8E22-8810-4517-54DC8F2C6798}"/>
              </a:ext>
            </a:extLst>
          </p:cNvPr>
          <p:cNvCxnSpPr/>
          <p:nvPr/>
        </p:nvCxnSpPr>
        <p:spPr>
          <a:xfrm>
            <a:off x="213995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DC9E103D-817C-749E-34C2-AE2A2BBE0FA4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7633569-34D2-6A90-191C-4E07B3F74A38}"/>
              </a:ext>
            </a:extLst>
          </p:cNvPr>
          <p:cNvSpPr txBox="1">
            <a:spLocks/>
          </p:cNvSpPr>
          <p:nvPr/>
        </p:nvSpPr>
        <p:spPr>
          <a:xfrm>
            <a:off x="1050390" y="3691197"/>
            <a:ext cx="1816028" cy="464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stack.peek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EFA64-8F9E-B80A-060C-89C7B76CBDAD}"/>
              </a:ext>
            </a:extLst>
          </p:cNvPr>
          <p:cNvSpPr txBox="1"/>
          <p:nvPr/>
        </p:nvSpPr>
        <p:spPr>
          <a:xfrm>
            <a:off x="6277584" y="2170680"/>
            <a:ext cx="1938911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Return 4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ontserrat SemiBold" pitchFamily="2" charset="0"/>
              </a:rPr>
              <a:t>Does not remove 4 from stack.</a:t>
            </a:r>
            <a:endParaRPr lang="en-SG" sz="12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9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73555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6" y="1325880"/>
            <a:ext cx="5471813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946555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1020161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191220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1696824"/>
            <a:ext cx="1829814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1020161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123306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2063827"/>
            <a:ext cx="1829814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5382438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324973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727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2433486"/>
            <a:ext cx="1560947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987941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420614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2787451"/>
            <a:ext cx="1803746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538243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987941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270752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3169530"/>
            <a:ext cx="1803746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5382439" y="2252793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987941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178440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3538327"/>
            <a:ext cx="1803746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6131694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538243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987941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220933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3888447"/>
            <a:ext cx="1578353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FB3B-FE76-1EE9-584E-2776BE0B60C5}"/>
              </a:ext>
            </a:extLst>
          </p:cNvPr>
          <p:cNvSpPr/>
          <p:nvPr/>
        </p:nvSpPr>
        <p:spPr>
          <a:xfrm>
            <a:off x="685456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F885B-FC59-A34D-3DAB-933392C07030}"/>
              </a:ext>
            </a:extLst>
          </p:cNvPr>
          <p:cNvSpPr/>
          <p:nvPr/>
        </p:nvSpPr>
        <p:spPr>
          <a:xfrm>
            <a:off x="759062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518D-0843-C015-2BED-99105E6C8CFA}"/>
              </a:ext>
            </a:extLst>
          </p:cNvPr>
          <p:cNvSpPr/>
          <p:nvPr/>
        </p:nvSpPr>
        <p:spPr>
          <a:xfrm>
            <a:off x="1061547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538243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23C7D-AAB4-00EC-BA87-EC769A845274}"/>
              </a:ext>
            </a:extLst>
          </p:cNvPr>
          <p:cNvSpPr/>
          <p:nvPr/>
        </p:nvSpPr>
        <p:spPr>
          <a:xfrm>
            <a:off x="987941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/>
          <p:nvPr/>
        </p:nvCxnSpPr>
        <p:spPr>
          <a:xfrm>
            <a:off x="4422510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/>
          <p:nvPr/>
        </p:nvCxnSpPr>
        <p:spPr>
          <a:xfrm>
            <a:off x="4422510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71191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5BBA2E-C321-CF06-4B18-A8D322FBA425}"/>
              </a:ext>
            </a:extLst>
          </p:cNvPr>
          <p:cNvSpPr/>
          <p:nvPr/>
        </p:nvSpPr>
        <p:spPr>
          <a:xfrm>
            <a:off x="646687" y="4254207"/>
            <a:ext cx="3925313" cy="24383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D29B-C562-F5C6-8D6D-0FF5E2E40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99FA16-7904-E1A7-AE82-E6A8504B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86" y="584740"/>
            <a:ext cx="2715900" cy="464100"/>
          </a:xfrm>
        </p:spPr>
        <p:txBody>
          <a:bodyPr/>
          <a:lstStyle/>
          <a:p>
            <a:r>
              <a:rPr lang="en-US" dirty="0"/>
              <a:t>Practice!</a:t>
            </a:r>
            <a:endParaRPr lang="en-SG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E260C8-C521-6E0E-E3EE-C55F6B87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" y="2377760"/>
            <a:ext cx="6456306" cy="103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Stack&lt;Integer&gt; stack = new Stack&lt;Integer&gt;();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(1);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(2);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(3);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stack.peek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stack.push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(4);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System.out.println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6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stack.pop</a:t>
            </a:r>
            <a:r>
              <a:rPr lang="en-US" sz="1600" dirty="0">
                <a:latin typeface="Roboto Mono" panose="00000009000000000000" pitchFamily="49" charset="0"/>
                <a:ea typeface="Roboto Mono" panose="00000009000000000000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3B5D9-F703-3C01-4CCE-76807F971E8A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90D86-B6C8-469B-65F6-B7D655045A92}"/>
              </a:ext>
            </a:extLst>
          </p:cNvPr>
          <p:cNvSpPr/>
          <p:nvPr/>
        </p:nvSpPr>
        <p:spPr>
          <a:xfrm>
            <a:off x="538244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E7073-4744-D8AB-ECF7-BB7E4C333984}"/>
              </a:ext>
            </a:extLst>
          </p:cNvPr>
          <p:cNvSpPr/>
          <p:nvPr/>
        </p:nvSpPr>
        <p:spPr>
          <a:xfrm>
            <a:off x="6118500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23200-15B5-A43B-F8E2-2850D0BCA5BF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2291E-E443-F0C1-BEA8-187493AB7D6D}"/>
              </a:ext>
            </a:extLst>
          </p:cNvPr>
          <p:cNvSpPr/>
          <p:nvPr/>
        </p:nvSpPr>
        <p:spPr>
          <a:xfrm>
            <a:off x="464638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BFC43-1006-F5CB-B495-8A71F63EB38D}"/>
              </a:ext>
            </a:extLst>
          </p:cNvPr>
          <p:cNvSpPr/>
          <p:nvPr/>
        </p:nvSpPr>
        <p:spPr>
          <a:xfrm>
            <a:off x="7283757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C04B5-8201-01AA-2F94-6597A56963CB}"/>
              </a:ext>
            </a:extLst>
          </p:cNvPr>
          <p:cNvCxnSpPr>
            <a:cxnSpLocks/>
          </p:cNvCxnSpPr>
          <p:nvPr/>
        </p:nvCxnSpPr>
        <p:spPr>
          <a:xfrm>
            <a:off x="4422510" y="2044700"/>
            <a:ext cx="24278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F26AE-3117-9862-215C-27C69D8858DB}"/>
              </a:ext>
            </a:extLst>
          </p:cNvPr>
          <p:cNvCxnSpPr/>
          <p:nvPr/>
        </p:nvCxnSpPr>
        <p:spPr>
          <a:xfrm>
            <a:off x="4422510" y="20447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F51F0-0E72-76F8-4F49-A527416EB490}"/>
              </a:ext>
            </a:extLst>
          </p:cNvPr>
          <p:cNvCxnSpPr>
            <a:cxnSpLocks/>
          </p:cNvCxnSpPr>
          <p:nvPr/>
        </p:nvCxnSpPr>
        <p:spPr>
          <a:xfrm>
            <a:off x="4422510" y="3086100"/>
            <a:ext cx="24278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5832BCF7-2AB6-695E-D5C8-FDEEA9D61A31}"/>
              </a:ext>
            </a:extLst>
          </p:cNvPr>
          <p:cNvSpPr txBox="1">
            <a:spLocks/>
          </p:cNvSpPr>
          <p:nvPr/>
        </p:nvSpPr>
        <p:spPr>
          <a:xfrm>
            <a:off x="3104688" y="2323351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361859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44AF6-73CA-A647-600D-2B4457D7A929}"/>
              </a:ext>
            </a:extLst>
          </p:cNvPr>
          <p:cNvSpPr/>
          <p:nvPr/>
        </p:nvSpPr>
        <p:spPr>
          <a:xfrm>
            <a:off x="946555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1020161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</p:spTree>
    <p:extLst>
      <p:ext uri="{BB962C8B-B14F-4D97-AF65-F5344CB8AC3E}">
        <p14:creationId xmlns:p14="http://schemas.microsoft.com/office/powerpoint/2010/main" val="1554994959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197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44AF6-73CA-A647-600D-2B4457D7A929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1020161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1469FD31-A2A7-DB4C-C5CC-04FA0C88D6B2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54625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24186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198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44AF6-73CA-A647-600D-2B4457D7A929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1093766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409816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1469FD31-A2A7-DB4C-C5CC-04FA0C88D6B2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63769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08666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199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44AF6-73CA-A647-600D-2B4457D7A929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4834225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409816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1469FD31-A2A7-DB4C-C5CC-04FA0C88D6B2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43957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4559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>
            <a:spLocks noGrp="1"/>
          </p:cNvSpPr>
          <p:nvPr>
            <p:ph type="title"/>
          </p:nvPr>
        </p:nvSpPr>
        <p:spPr>
          <a:xfrm>
            <a:off x="1544026" y="1762715"/>
            <a:ext cx="6055398" cy="915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</a:rPr>
              <a:t>Quick Recap!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"/>
          </p:nvPr>
        </p:nvSpPr>
        <p:spPr>
          <a:xfrm>
            <a:off x="1928225" y="2804815"/>
            <a:ext cx="5286999" cy="470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Bubble, Selection, Insertion, Merge, Quick</a:t>
            </a:r>
            <a:endParaRPr sz="2000" i="1" dirty="0"/>
          </a:p>
        </p:txBody>
      </p:sp>
      <p:sp>
        <p:nvSpPr>
          <p:cNvPr id="382" name="Google Shape;382;p3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9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238506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61113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</p:spTree>
    <p:extLst>
      <p:ext uri="{BB962C8B-B14F-4D97-AF65-F5344CB8AC3E}">
        <p14:creationId xmlns:p14="http://schemas.microsoft.com/office/powerpoint/2010/main" val="402080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200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44AF6-73CA-A647-600D-2B4457D7A929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4834225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409816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1469FD31-A2A7-DB4C-C5CC-04FA0C88D6B2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43957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FF770ED-C3FC-67B2-9D8F-FEB6CB9FD297}"/>
              </a:ext>
            </a:extLst>
          </p:cNvPr>
          <p:cNvSpPr/>
          <p:nvPr/>
        </p:nvSpPr>
        <p:spPr>
          <a:xfrm>
            <a:off x="9405911" y="2208752"/>
            <a:ext cx="1797008" cy="717135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itchFamily="2" charset="0"/>
              </a:rPr>
              <a:t>Element Shift</a:t>
            </a:r>
            <a:endParaRPr lang="en-SG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9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201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4834225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4098167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1469FD31-A2A7-DB4C-C5CC-04FA0C88D6B2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43957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FF770ED-C3FC-67B2-9D8F-FEB6CB9FD297}"/>
              </a:ext>
            </a:extLst>
          </p:cNvPr>
          <p:cNvSpPr/>
          <p:nvPr/>
        </p:nvSpPr>
        <p:spPr>
          <a:xfrm>
            <a:off x="9405911" y="2208752"/>
            <a:ext cx="1797008" cy="717135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itchFamily="2" charset="0"/>
              </a:rPr>
              <a:t>Element Shift</a:t>
            </a:r>
            <a:endParaRPr lang="en-SG" dirty="0">
              <a:latin typeface="Montserrat SemiBold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6124F2-6DFD-DFAB-054F-6388BCEE5EE6}"/>
              </a:ext>
            </a:extLst>
          </p:cNvPr>
          <p:cNvSpPr/>
          <p:nvPr/>
        </p:nvSpPr>
        <p:spPr>
          <a:xfrm>
            <a:off x="2365023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F95BE-85E8-C285-670D-91BB3B871C31}"/>
              </a:ext>
            </a:extLst>
          </p:cNvPr>
          <p:cNvSpPr txBox="1"/>
          <p:nvPr/>
        </p:nvSpPr>
        <p:spPr>
          <a:xfrm>
            <a:off x="2154544" y="1859304"/>
            <a:ext cx="839534" cy="307777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SemiBold" pitchFamily="2" charset="0"/>
              </a:rPr>
              <a:t>Return</a:t>
            </a:r>
            <a:endParaRPr lang="en-SG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9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202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44AF6-73CA-A647-600D-2B4457D7A929}"/>
              </a:ext>
            </a:extLst>
          </p:cNvPr>
          <p:cNvSpPr/>
          <p:nvPr/>
        </p:nvSpPr>
        <p:spPr>
          <a:xfrm>
            <a:off x="2365023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1167373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409734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336129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1469FD31-A2A7-DB4C-C5CC-04FA0C88D6B2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439571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A6A723-5274-F09F-E71E-92232FC35032}"/>
              </a:ext>
            </a:extLst>
          </p:cNvPr>
          <p:cNvSpPr txBox="1"/>
          <p:nvPr/>
        </p:nvSpPr>
        <p:spPr>
          <a:xfrm>
            <a:off x="2154544" y="1859304"/>
            <a:ext cx="839534" cy="307777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SemiBold" pitchFamily="2" charset="0"/>
              </a:rPr>
              <a:t>Return</a:t>
            </a:r>
            <a:endParaRPr lang="en-SG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F276B095-C294-419E-7590-5984488EB375}"/>
              </a:ext>
            </a:extLst>
          </p:cNvPr>
          <p:cNvSpPr/>
          <p:nvPr/>
        </p:nvSpPr>
        <p:spPr>
          <a:xfrm>
            <a:off x="4986311" y="2208752"/>
            <a:ext cx="1797008" cy="717135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itchFamily="2" charset="0"/>
              </a:rPr>
              <a:t>Element Shift</a:t>
            </a:r>
            <a:endParaRPr lang="en-SG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5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203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48325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409734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3361291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9" name="Google Shape;336;p36">
            <a:extLst>
              <a:ext uri="{FF2B5EF4-FFF2-40B4-BE49-F238E27FC236}">
                <a16:creationId xmlns:a16="http://schemas.microsoft.com/office/drawing/2014/main" id="{51814839-CB7D-68B8-3986-2D2BB661E8D7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263769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(4)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369800-4882-4DCE-D89B-B785EDFCC864}"/>
              </a:ext>
            </a:extLst>
          </p:cNvPr>
          <p:cNvSpPr/>
          <p:nvPr/>
        </p:nvSpPr>
        <p:spPr>
          <a:xfrm>
            <a:off x="-871291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CFBB8-2EAA-D55B-6CEE-8C8C6FE39626}"/>
              </a:ext>
            </a:extLst>
          </p:cNvPr>
          <p:cNvSpPr txBox="1"/>
          <p:nvPr/>
        </p:nvSpPr>
        <p:spPr>
          <a:xfrm>
            <a:off x="-1081770" y="1859304"/>
            <a:ext cx="839534" cy="307777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SemiBold" pitchFamily="2" charset="0"/>
              </a:rPr>
              <a:t>Return</a:t>
            </a:r>
            <a:endParaRPr lang="en-SG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2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204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 First-In </a:t>
            </a:r>
            <a:r>
              <a:rPr lang="en-US" sz="2000" dirty="0">
                <a:latin typeface="Montserrat SemiBold" pitchFamily="2" charset="0"/>
                <a:sym typeface="Wingdings" panose="05000000000000000000" pitchFamily="2" charset="2"/>
              </a:rPr>
              <a:t> First-Out (FIFO)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4856A-4EA0-6018-4A93-3DE17051E0F6}"/>
              </a:ext>
            </a:extLst>
          </p:cNvPr>
          <p:cNvSpPr/>
          <p:nvPr/>
        </p:nvSpPr>
        <p:spPr>
          <a:xfrm>
            <a:off x="336210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BFDA-DA4E-7DC5-1676-7B74161C3CAC}"/>
              </a:ext>
            </a:extLst>
          </p:cNvPr>
          <p:cNvSpPr/>
          <p:nvPr/>
        </p:nvSpPr>
        <p:spPr>
          <a:xfrm>
            <a:off x="409816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42-C0EA-5753-DE29-5AA2713C6002}"/>
              </a:ext>
            </a:extLst>
          </p:cNvPr>
          <p:cNvSpPr/>
          <p:nvPr/>
        </p:nvSpPr>
        <p:spPr>
          <a:xfrm>
            <a:off x="483422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648E0-3456-2DDF-28FF-FA0B0A1C64D7}"/>
              </a:ext>
            </a:extLst>
          </p:cNvPr>
          <p:cNvSpPr/>
          <p:nvPr/>
        </p:nvSpPr>
        <p:spPr>
          <a:xfrm>
            <a:off x="557028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BD823-7AFA-95B2-C3D1-EF4D4876A174}"/>
              </a:ext>
            </a:extLst>
          </p:cNvPr>
          <p:cNvSpPr/>
          <p:nvPr/>
        </p:nvSpPr>
        <p:spPr>
          <a:xfrm>
            <a:off x="6306348" y="225279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04AF-C4B5-C2A7-1591-E7FA5C8E750D}"/>
              </a:ext>
            </a:extLst>
          </p:cNvPr>
          <p:cNvSpPr/>
          <p:nvPr/>
        </p:nvSpPr>
        <p:spPr>
          <a:xfrm>
            <a:off x="1240978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C6D1-709C-F0C6-72CB-37AFC461156D}"/>
              </a:ext>
            </a:extLst>
          </p:cNvPr>
          <p:cNvSpPr/>
          <p:nvPr/>
        </p:nvSpPr>
        <p:spPr>
          <a:xfrm>
            <a:off x="4832590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879BD-22E1-3993-0512-322C0B470A13}"/>
              </a:ext>
            </a:extLst>
          </p:cNvPr>
          <p:cNvSpPr/>
          <p:nvPr/>
        </p:nvSpPr>
        <p:spPr>
          <a:xfrm>
            <a:off x="4097349" y="225279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7C950F-B80B-FA06-F71A-B31E17235D62}"/>
              </a:ext>
            </a:extLst>
          </p:cNvPr>
          <p:cNvSpPr/>
          <p:nvPr/>
        </p:nvSpPr>
        <p:spPr>
          <a:xfrm>
            <a:off x="3361291" y="2252793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53AE56-FEAF-C8B0-B848-9574DFEF58D6}"/>
              </a:ext>
            </a:extLst>
          </p:cNvPr>
          <p:cNvCxnSpPr/>
          <p:nvPr/>
        </p:nvCxnSpPr>
        <p:spPr>
          <a:xfrm>
            <a:off x="3199198" y="20447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3D010-7119-791A-2BA0-C370AE144103}"/>
              </a:ext>
            </a:extLst>
          </p:cNvPr>
          <p:cNvCxnSpPr/>
          <p:nvPr/>
        </p:nvCxnSpPr>
        <p:spPr>
          <a:xfrm>
            <a:off x="3199198" y="3086100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F13CE046-F2AF-20A2-3ADF-0FFB4F005DA3}"/>
              </a:ext>
            </a:extLst>
          </p:cNvPr>
          <p:cNvSpPr txBox="1">
            <a:spLocks/>
          </p:cNvSpPr>
          <p:nvPr/>
        </p:nvSpPr>
        <p:spPr>
          <a:xfrm>
            <a:off x="822128" y="2323351"/>
            <a:ext cx="136481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=</a:t>
            </a:r>
          </a:p>
        </p:txBody>
      </p:sp>
      <p:sp>
        <p:nvSpPr>
          <p:cNvPr id="19" name="Google Shape;336;p36">
            <a:extLst>
              <a:ext uri="{FF2B5EF4-FFF2-40B4-BE49-F238E27FC236}">
                <a16:creationId xmlns:a16="http://schemas.microsoft.com/office/drawing/2014/main" id="{51814839-CB7D-68B8-3986-2D2BB661E8D7}"/>
              </a:ext>
            </a:extLst>
          </p:cNvPr>
          <p:cNvSpPr txBox="1">
            <a:spLocks/>
          </p:cNvSpPr>
          <p:nvPr/>
        </p:nvSpPr>
        <p:spPr>
          <a:xfrm>
            <a:off x="1050389" y="3691197"/>
            <a:ext cx="1944271" cy="464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queue.peek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369800-4882-4DCE-D89B-B785EDFCC864}"/>
              </a:ext>
            </a:extLst>
          </p:cNvPr>
          <p:cNvSpPr/>
          <p:nvPr/>
        </p:nvSpPr>
        <p:spPr>
          <a:xfrm>
            <a:off x="-871291" y="2252793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CFBB8-2EAA-D55B-6CEE-8C8C6FE39626}"/>
              </a:ext>
            </a:extLst>
          </p:cNvPr>
          <p:cNvSpPr txBox="1"/>
          <p:nvPr/>
        </p:nvSpPr>
        <p:spPr>
          <a:xfrm>
            <a:off x="-1081770" y="1859304"/>
            <a:ext cx="839534" cy="307777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SemiBold" pitchFamily="2" charset="0"/>
              </a:rPr>
              <a:t>Return</a:t>
            </a:r>
            <a:endParaRPr lang="en-SG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3A825-80C3-9366-354C-B1F0EE58E2E2}"/>
              </a:ext>
            </a:extLst>
          </p:cNvPr>
          <p:cNvSpPr txBox="1"/>
          <p:nvPr/>
        </p:nvSpPr>
        <p:spPr>
          <a:xfrm>
            <a:off x="3470595" y="3555339"/>
            <a:ext cx="1938911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Return 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ontserrat SemiBold" pitchFamily="2" charset="0"/>
              </a:rPr>
              <a:t>Does not remove 2 from queue.</a:t>
            </a:r>
            <a:endParaRPr lang="en-SG" sz="12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39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205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How would you implement a stack and queue with a fixed-size array in Java? (Assume that the number of items in the collections never exceed the array’s capacity.)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9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206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is easy!</a:t>
            </a:r>
          </a:p>
          <a:p>
            <a:r>
              <a:rPr lang="en-US" sz="2000" dirty="0">
                <a:latin typeface="Montserrat SemiBold" pitchFamily="2" charset="0"/>
              </a:rPr>
              <a:t>Increment and decrement pointer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255642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207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is easy!</a:t>
            </a:r>
          </a:p>
          <a:p>
            <a:r>
              <a:rPr lang="en-US" sz="2000" dirty="0">
                <a:latin typeface="Montserrat SemiBold" pitchFamily="2" charset="0"/>
              </a:rPr>
              <a:t>Increment and decrement pointer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2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95E3AD3C-379B-4787-51AA-A8EE0CFD8B5C}"/>
              </a:ext>
            </a:extLst>
          </p:cNvPr>
          <p:cNvSpPr txBox="1">
            <a:spLocks/>
          </p:cNvSpPr>
          <p:nvPr/>
        </p:nvSpPr>
        <p:spPr>
          <a:xfrm>
            <a:off x="714000" y="380186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stack.push</a:t>
            </a:r>
            <a:r>
              <a:rPr lang="en-US" sz="2000" dirty="0">
                <a:latin typeface="Montserrat SemiBold" pitchFamily="2" charset="0"/>
              </a:rPr>
              <a:t>(1)</a:t>
            </a:r>
          </a:p>
          <a:p>
            <a:r>
              <a:rPr lang="en-US" sz="2000" dirty="0">
                <a:latin typeface="Montserrat SemiBold" pitchFamily="2" charset="0"/>
              </a:rPr>
              <a:t>Increment pointer by 1</a:t>
            </a:r>
          </a:p>
        </p:txBody>
      </p:sp>
    </p:spTree>
    <p:extLst>
      <p:ext uri="{BB962C8B-B14F-4D97-AF65-F5344CB8AC3E}">
        <p14:creationId xmlns:p14="http://schemas.microsoft.com/office/powerpoint/2010/main" val="274084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208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is easy!</a:t>
            </a:r>
          </a:p>
          <a:p>
            <a:r>
              <a:rPr lang="en-US" sz="2000" dirty="0">
                <a:latin typeface="Montserrat SemiBold" pitchFamily="2" charset="0"/>
              </a:rPr>
              <a:t>Increment and decrement pointer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20" y="229127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95E3AD3C-379B-4787-51AA-A8EE0CFD8B5C}"/>
              </a:ext>
            </a:extLst>
          </p:cNvPr>
          <p:cNvSpPr txBox="1">
            <a:spLocks/>
          </p:cNvSpPr>
          <p:nvPr/>
        </p:nvSpPr>
        <p:spPr>
          <a:xfrm>
            <a:off x="714000" y="380186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stack.peek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  <a:p>
            <a:r>
              <a:rPr lang="en-US" sz="2000" dirty="0">
                <a:latin typeface="Montserrat SemiBold" pitchFamily="2" charset="0"/>
              </a:rPr>
              <a:t>Return </a:t>
            </a:r>
            <a:r>
              <a:rPr lang="en-US" sz="2000" dirty="0" err="1">
                <a:latin typeface="Montserrat SemiBold" pitchFamily="2" charset="0"/>
              </a:rPr>
              <a:t>arr</a:t>
            </a:r>
            <a:r>
              <a:rPr lang="en-US" sz="2000" dirty="0">
                <a:latin typeface="Montserrat SemiBold" pitchFamily="2" charset="0"/>
              </a:rPr>
              <a:t>[pointer – 1]</a:t>
            </a:r>
          </a:p>
        </p:txBody>
      </p:sp>
    </p:spTree>
    <p:extLst>
      <p:ext uri="{BB962C8B-B14F-4D97-AF65-F5344CB8AC3E}">
        <p14:creationId xmlns:p14="http://schemas.microsoft.com/office/powerpoint/2010/main" val="131539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209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is easy!</a:t>
            </a:r>
          </a:p>
          <a:p>
            <a:r>
              <a:rPr lang="en-US" sz="2000" dirty="0">
                <a:latin typeface="Montserrat SemiBold" pitchFamily="2" charset="0"/>
              </a:rPr>
              <a:t>Increment and decrement pointer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7144638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255642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95E3AD3C-379B-4787-51AA-A8EE0CFD8B5C}"/>
              </a:ext>
            </a:extLst>
          </p:cNvPr>
          <p:cNvSpPr txBox="1">
            <a:spLocks/>
          </p:cNvSpPr>
          <p:nvPr/>
        </p:nvSpPr>
        <p:spPr>
          <a:xfrm>
            <a:off x="714000" y="3623998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stack.pop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  <a:p>
            <a:r>
              <a:rPr lang="en-US" sz="2000" dirty="0">
                <a:latin typeface="Montserrat SemiBold" pitchFamily="2" charset="0"/>
              </a:rPr>
              <a:t>Return </a:t>
            </a:r>
            <a:r>
              <a:rPr lang="en-US" sz="2000" dirty="0" err="1">
                <a:latin typeface="Montserrat SemiBold" pitchFamily="2" charset="0"/>
              </a:rPr>
              <a:t>arr</a:t>
            </a:r>
            <a:r>
              <a:rPr lang="en-US" sz="2000" dirty="0">
                <a:latin typeface="Montserrat SemiBold" pitchFamily="2" charset="0"/>
              </a:rPr>
              <a:t>[pointer – 1]</a:t>
            </a:r>
          </a:p>
          <a:p>
            <a:r>
              <a:rPr lang="en-US" sz="2000" dirty="0">
                <a:latin typeface="Montserrat SemiBold" pitchFamily="2" charset="0"/>
              </a:rPr>
              <a:t>Decrement pointer by 1</a:t>
            </a:r>
          </a:p>
        </p:txBody>
      </p:sp>
    </p:spTree>
    <p:extLst>
      <p:ext uri="{BB962C8B-B14F-4D97-AF65-F5344CB8AC3E}">
        <p14:creationId xmlns:p14="http://schemas.microsoft.com/office/powerpoint/2010/main" val="53614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238506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61113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429439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210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is also easy…?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211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is also easy…?</a:t>
            </a:r>
          </a:p>
          <a:p>
            <a:r>
              <a:rPr lang="en-US" sz="2000" dirty="0">
                <a:latin typeface="Montserrat SemiBold" pitchFamily="2" charset="0"/>
              </a:rPr>
              <a:t>Approach 1: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(1)</a:t>
            </a:r>
          </a:p>
          <a:p>
            <a:r>
              <a:rPr lang="en-US" sz="2000" dirty="0">
                <a:latin typeface="Montserrat SemiBold" pitchFamily="2" charset="0"/>
              </a:rPr>
              <a:t>Increment pointer by 1</a:t>
            </a:r>
          </a:p>
        </p:txBody>
      </p:sp>
    </p:spTree>
    <p:extLst>
      <p:ext uri="{BB962C8B-B14F-4D97-AF65-F5344CB8AC3E}">
        <p14:creationId xmlns:p14="http://schemas.microsoft.com/office/powerpoint/2010/main" val="68832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212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is also easy…?</a:t>
            </a:r>
          </a:p>
          <a:p>
            <a:r>
              <a:rPr lang="en-US" sz="2000" dirty="0">
                <a:latin typeface="Montserrat SemiBold" pitchFamily="2" charset="0"/>
              </a:rPr>
              <a:t>Approach 1: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402854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(2)</a:t>
            </a:r>
          </a:p>
          <a:p>
            <a:r>
              <a:rPr lang="en-US" sz="2000" dirty="0">
                <a:latin typeface="Montserrat SemiBold" pitchFamily="2" charset="0"/>
              </a:rPr>
              <a:t>Increment pointer by 1</a:t>
            </a:r>
          </a:p>
        </p:txBody>
      </p:sp>
    </p:spTree>
    <p:extLst>
      <p:ext uri="{BB962C8B-B14F-4D97-AF65-F5344CB8AC3E}">
        <p14:creationId xmlns:p14="http://schemas.microsoft.com/office/powerpoint/2010/main" val="29780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213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is also easy…?</a:t>
            </a:r>
          </a:p>
          <a:p>
            <a:r>
              <a:rPr lang="en-US" sz="2000" dirty="0">
                <a:latin typeface="Montserrat SemiBold" pitchFamily="2" charset="0"/>
              </a:rPr>
              <a:t>Approach 1: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5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3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623672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(5)</a:t>
            </a:r>
          </a:p>
          <a:p>
            <a:r>
              <a:rPr lang="en-US" sz="2000" dirty="0">
                <a:latin typeface="Montserrat SemiBold" pitchFamily="2" charset="0"/>
              </a:rPr>
              <a:t>Increment pointer by 1</a:t>
            </a:r>
          </a:p>
        </p:txBody>
      </p:sp>
    </p:spTree>
    <p:extLst>
      <p:ext uri="{BB962C8B-B14F-4D97-AF65-F5344CB8AC3E}">
        <p14:creationId xmlns:p14="http://schemas.microsoft.com/office/powerpoint/2010/main" val="108645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214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is also easy…?</a:t>
            </a:r>
          </a:p>
          <a:p>
            <a:r>
              <a:rPr lang="en-US" sz="2000" dirty="0">
                <a:latin typeface="Montserrat SemiBold" pitchFamily="2" charset="0"/>
              </a:rPr>
              <a:t>Approach 1: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5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83137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3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623672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queue. dequeue()</a:t>
            </a:r>
          </a:p>
          <a:p>
            <a:r>
              <a:rPr lang="en-US" sz="2000" dirty="0">
                <a:latin typeface="Montserrat SemiBold" pitchFamily="2" charset="0"/>
              </a:rPr>
              <a:t>Return element 0.</a:t>
            </a:r>
          </a:p>
        </p:txBody>
      </p:sp>
    </p:spTree>
    <p:extLst>
      <p:ext uri="{BB962C8B-B14F-4D97-AF65-F5344CB8AC3E}">
        <p14:creationId xmlns:p14="http://schemas.microsoft.com/office/powerpoint/2010/main" val="161538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215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Queue is also easy…?</a:t>
            </a:r>
          </a:p>
          <a:p>
            <a:r>
              <a:rPr lang="en-US" sz="2000" dirty="0">
                <a:latin typeface="Montserrat SemiBold" pitchFamily="2" charset="0"/>
              </a:rPr>
              <a:t>Approach 1: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4572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83137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3835942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09988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2363821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5500667" y="3093721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  <a:p>
            <a:r>
              <a:rPr lang="en-US" sz="2000" dirty="0">
                <a:latin typeface="Montserrat SemiBold" pitchFamily="2" charset="0"/>
              </a:rPr>
              <a:t>Return element 0. Shift???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12894CA1-46F7-B649-A646-63700F007F27}"/>
              </a:ext>
            </a:extLst>
          </p:cNvPr>
          <p:cNvSpPr txBox="1">
            <a:spLocks/>
          </p:cNvSpPr>
          <p:nvPr/>
        </p:nvSpPr>
        <p:spPr>
          <a:xfrm rot="21439527">
            <a:off x="5652462" y="3686818"/>
            <a:ext cx="3059219" cy="270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b="1" dirty="0">
                <a:latin typeface="Montserrat" pitchFamily="2" charset="0"/>
                <a:ea typeface="Roboto Mono" panose="00000009000000000000" pitchFamily="49" charset="0"/>
              </a:rPr>
              <a:t>One shift of array = O(n)</a:t>
            </a:r>
            <a:endParaRPr lang="en-SG" sz="1800" b="1" dirty="0">
              <a:latin typeface="Montserrat" pitchFamily="2" charset="0"/>
              <a:ea typeface="Roboto Mono" panose="00000009000000000000" pitchFamily="49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87214E5F-012B-2303-3A45-674845716BE6}"/>
              </a:ext>
            </a:extLst>
          </p:cNvPr>
          <p:cNvSpPr txBox="1">
            <a:spLocks/>
          </p:cNvSpPr>
          <p:nvPr/>
        </p:nvSpPr>
        <p:spPr>
          <a:xfrm rot="21439527">
            <a:off x="6145657" y="3274350"/>
            <a:ext cx="2545835" cy="370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400" b="1" dirty="0">
                <a:latin typeface="Montserrat" pitchFamily="2" charset="0"/>
                <a:ea typeface="Roboto Mono" panose="00000009000000000000" pitchFamily="49" charset="0"/>
              </a:rPr>
              <a:t>VERY COSTLY!</a:t>
            </a:r>
            <a:endParaRPr lang="en-SG" sz="2400" b="1" dirty="0">
              <a:latin typeface="Montserrat" pitchFamily="2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60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216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2434505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2749033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FDE46057-6DBC-89DE-33B3-AD425E52AD3D}"/>
              </a:ext>
            </a:extLst>
          </p:cNvPr>
          <p:cNvSpPr txBox="1">
            <a:spLocks/>
          </p:cNvSpPr>
          <p:nvPr/>
        </p:nvSpPr>
        <p:spPr>
          <a:xfrm>
            <a:off x="1352083" y="3519213"/>
            <a:ext cx="13969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  <a:latin typeface="Montserrat SemiBold" pitchFamily="2" charset="0"/>
              </a:rPr>
              <a:t>Head </a:t>
            </a:r>
            <a:r>
              <a:rPr lang="en-US" sz="2000" dirty="0" err="1">
                <a:solidFill>
                  <a:srgbClr val="00B050"/>
                </a:solidFill>
                <a:latin typeface="Montserrat SemiBold" pitchFamily="2" charset="0"/>
              </a:rPr>
              <a:t>Ptr</a:t>
            </a:r>
            <a:endParaRPr lang="en-US" sz="2000" dirty="0">
              <a:solidFill>
                <a:srgbClr val="00B050"/>
              </a:solidFill>
              <a:latin typeface="Montserrat SemiBold" pitchFamily="2" charset="0"/>
            </a:endParaRPr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B6662E40-2221-58D2-3212-137C663E9F16}"/>
              </a:ext>
            </a:extLst>
          </p:cNvPr>
          <p:cNvSpPr txBox="1">
            <a:spLocks/>
          </p:cNvSpPr>
          <p:nvPr/>
        </p:nvSpPr>
        <p:spPr>
          <a:xfrm>
            <a:off x="2715932" y="3519213"/>
            <a:ext cx="139695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rgbClr val="FFFF00"/>
                </a:solidFill>
                <a:latin typeface="Montserrat SemiBold" pitchFamily="2" charset="0"/>
              </a:rPr>
              <a:t>Tail </a:t>
            </a:r>
            <a:r>
              <a:rPr lang="en-US" sz="2000" dirty="0" err="1">
                <a:solidFill>
                  <a:srgbClr val="FFFF00"/>
                </a:solidFill>
                <a:latin typeface="Montserrat SemiBold" pitchFamily="2" charset="0"/>
              </a:rPr>
              <a:t>Ptr</a:t>
            </a:r>
            <a:endParaRPr lang="en-US" sz="2000" dirty="0">
              <a:solidFill>
                <a:srgbClr val="FFFF00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4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217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2556425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(1)</a:t>
            </a:r>
          </a:p>
          <a:p>
            <a:r>
              <a:rPr lang="en-US" sz="2000" dirty="0">
                <a:latin typeface="Montserrat SemiBold" pitchFamily="2" charset="0"/>
              </a:rPr>
              <a:t>Increment </a:t>
            </a:r>
            <a:r>
              <a:rPr lang="en-US" sz="2000" dirty="0">
                <a:solidFill>
                  <a:srgbClr val="FFFF00"/>
                </a:solidFill>
                <a:latin typeface="Montserrat SemiBold" pitchFamily="2" charset="0"/>
              </a:rPr>
              <a:t>tail pointer</a:t>
            </a:r>
            <a:r>
              <a:rPr lang="en-US" sz="2000" dirty="0">
                <a:latin typeface="Montserrat SemiBold" pitchFamily="2" charset="0"/>
              </a:rPr>
              <a:t> by 1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3292487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740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218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6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2363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2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4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2556425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(5)</a:t>
            </a:r>
          </a:p>
          <a:p>
            <a:r>
              <a:rPr lang="en-US" sz="2000" dirty="0">
                <a:latin typeface="Montserrat SemiBold" pitchFamily="2" charset="0"/>
              </a:rPr>
              <a:t>Increment </a:t>
            </a:r>
            <a:r>
              <a:rPr lang="en-US" sz="2000" dirty="0">
                <a:solidFill>
                  <a:srgbClr val="FFFF00"/>
                </a:solidFill>
                <a:latin typeface="Montserrat SemiBold" pitchFamily="2" charset="0"/>
              </a:rPr>
              <a:t>tail pointer</a:t>
            </a:r>
            <a:r>
              <a:rPr lang="en-US" sz="2000" dirty="0">
                <a:latin typeface="Montserrat SemiBold" pitchFamily="2" charset="0"/>
              </a:rPr>
              <a:t> by 1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6236727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168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219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6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1206225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2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4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6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  <a:p>
            <a:r>
              <a:rPr lang="en-US" sz="2000" dirty="0">
                <a:latin typeface="Montserrat SemiBold" pitchFamily="2" charset="0"/>
              </a:rPr>
              <a:t>Return value of </a:t>
            </a: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head pointer</a:t>
            </a:r>
            <a:r>
              <a:rPr lang="en-US" sz="2000" dirty="0">
                <a:latin typeface="Montserrat SemiBold" pitchFamily="2" charset="0"/>
              </a:rPr>
              <a:t>.</a:t>
            </a:r>
          </a:p>
          <a:p>
            <a:r>
              <a:rPr lang="en-US" sz="2000" dirty="0">
                <a:latin typeface="Montserrat SemiBold" pitchFamily="2" charset="0"/>
              </a:rPr>
              <a:t>Increment </a:t>
            </a: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head pointer </a:t>
            </a:r>
            <a:r>
              <a:rPr lang="en-US" sz="2000" dirty="0">
                <a:latin typeface="Montserrat SemiBold" pitchFamily="2" charset="0"/>
              </a:rPr>
              <a:t>by 1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6236727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481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3371852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1597922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401710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220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6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-944880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2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4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6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(6)</a:t>
            </a:r>
          </a:p>
          <a:p>
            <a:r>
              <a:rPr lang="en-US" sz="2000" dirty="0">
                <a:latin typeface="Montserrat SemiBold" pitchFamily="2" charset="0"/>
              </a:rPr>
              <a:t>Increment </a:t>
            </a:r>
            <a:r>
              <a:rPr lang="en-US" sz="2000" dirty="0">
                <a:solidFill>
                  <a:schemeClr val="accent3"/>
                </a:solidFill>
                <a:latin typeface="Montserrat SemiBold" pitchFamily="2" charset="0"/>
              </a:rPr>
              <a:t>tail pointer </a:t>
            </a:r>
            <a:r>
              <a:rPr lang="en-US" sz="2000" dirty="0">
                <a:latin typeface="Montserrat SemiBold" pitchFamily="2" charset="0"/>
              </a:rPr>
              <a:t>by 1.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E1052-ED86-3EF1-3D3C-08F3AE8CC8B4}"/>
              </a:ext>
            </a:extLst>
          </p:cNvPr>
          <p:cNvSpPr/>
          <p:nvPr/>
        </p:nvSpPr>
        <p:spPr>
          <a:xfrm>
            <a:off x="604412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73F7AA73-727C-BE57-3C95-9226ED9F7EA1}"/>
              </a:ext>
            </a:extLst>
          </p:cNvPr>
          <p:cNvSpPr/>
          <p:nvPr/>
        </p:nvSpPr>
        <p:spPr>
          <a:xfrm>
            <a:off x="6884427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974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221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604412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6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-944880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2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4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6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queue.enqueue</a:t>
            </a:r>
            <a:r>
              <a:rPr lang="en-US" sz="2000" dirty="0">
                <a:latin typeface="Montserrat SemiBold" pitchFamily="2" charset="0"/>
              </a:rPr>
              <a:t>(6)</a:t>
            </a:r>
          </a:p>
          <a:p>
            <a:r>
              <a:rPr lang="en-US" sz="2000" dirty="0">
                <a:latin typeface="Montserrat SemiBold" pitchFamily="2" charset="0"/>
              </a:rPr>
              <a:t>Increment </a:t>
            </a:r>
            <a:r>
              <a:rPr lang="en-US" sz="2000" dirty="0">
                <a:solidFill>
                  <a:schemeClr val="accent3"/>
                </a:solidFill>
                <a:latin typeface="Montserrat SemiBold" pitchFamily="2" charset="0"/>
              </a:rPr>
              <a:t>tail pointer </a:t>
            </a:r>
            <a:r>
              <a:rPr lang="en-US" sz="2000" dirty="0">
                <a:latin typeface="Montserrat SemiBold" pitchFamily="2" charset="0"/>
              </a:rPr>
              <a:t>by 1.</a:t>
            </a:r>
          </a:p>
          <a:p>
            <a:r>
              <a:rPr lang="en-US" sz="2000" dirty="0">
                <a:latin typeface="Montserrat SemiBold" pitchFamily="2" charset="0"/>
              </a:rPr>
              <a:t>If exceed, take </a:t>
            </a:r>
            <a:r>
              <a:rPr lang="en-US" sz="2000" dirty="0">
                <a:solidFill>
                  <a:schemeClr val="accent3"/>
                </a:solidFill>
                <a:latin typeface="Montserrat SemiBold" pitchFamily="2" charset="0"/>
              </a:rPr>
              <a:t>modulo with size of arr</a:t>
            </a:r>
            <a:r>
              <a:rPr lang="en-US" sz="2000" dirty="0">
                <a:latin typeface="Montserrat SemiBold" pitchFamily="2" charset="0"/>
              </a:rPr>
              <a:t>.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2556427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897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222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faster queue</a:t>
            </a:r>
          </a:p>
          <a:p>
            <a:r>
              <a:rPr lang="en-US" sz="2000" dirty="0">
                <a:latin typeface="Montserrat SemiBold" pitchFamily="2" charset="0"/>
              </a:rPr>
              <a:t>Approach 2: Two Pointers Method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230015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230014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2300148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23001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230014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230014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604412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6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-944880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2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40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762972" y="229127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4028547" y="3126854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7080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queue.dequeue</a:t>
            </a:r>
            <a:r>
              <a:rPr lang="en-US" sz="2000" dirty="0">
                <a:latin typeface="Montserrat SemiBold" pitchFamily="2" charset="0"/>
              </a:rPr>
              <a:t>()</a:t>
            </a:r>
          </a:p>
          <a:p>
            <a:r>
              <a:rPr lang="en-US" sz="2000" dirty="0">
                <a:latin typeface="Montserrat SemiBold" pitchFamily="2" charset="0"/>
              </a:rPr>
              <a:t>Return value of </a:t>
            </a: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head pointer</a:t>
            </a:r>
            <a:r>
              <a:rPr lang="en-US" sz="2000" dirty="0">
                <a:latin typeface="Montserrat SemiBold" pitchFamily="2" charset="0"/>
              </a:rPr>
              <a:t>.</a:t>
            </a:r>
          </a:p>
          <a:p>
            <a:r>
              <a:rPr lang="en-US" sz="2000" dirty="0">
                <a:latin typeface="Montserrat SemiBold" pitchFamily="2" charset="0"/>
              </a:rPr>
              <a:t>Increment </a:t>
            </a: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head pointer </a:t>
            </a:r>
            <a:r>
              <a:rPr lang="en-US" sz="2000" dirty="0">
                <a:latin typeface="Montserrat SemiBold" pitchFamily="2" charset="0"/>
              </a:rPr>
              <a:t>by 1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2556427" y="3126854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39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223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How can we implement a Deque with a fixed-size array in Java? (Again, assume that the number of items in the collections never exceed the array’s capacity.)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7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Same as this approach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EFCF8-C215-C89D-7133-795CA4946B5A}"/>
              </a:ext>
            </a:extLst>
          </p:cNvPr>
          <p:cNvSpPr/>
          <p:nvPr/>
        </p:nvSpPr>
        <p:spPr>
          <a:xfrm>
            <a:off x="2363820" y="19196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A034B-B4B5-D2A9-CC90-301FA383B12A}"/>
              </a:ext>
            </a:extLst>
          </p:cNvPr>
          <p:cNvSpPr/>
          <p:nvPr/>
        </p:nvSpPr>
        <p:spPr>
          <a:xfrm>
            <a:off x="3099880" y="19196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DD343-C898-7879-D8B3-FC1D3B4C4AFD}"/>
              </a:ext>
            </a:extLst>
          </p:cNvPr>
          <p:cNvSpPr/>
          <p:nvPr/>
        </p:nvSpPr>
        <p:spPr>
          <a:xfrm>
            <a:off x="3835940" y="19196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0D4FD-3D72-B1E8-8D98-92E29E3804BA}"/>
              </a:ext>
            </a:extLst>
          </p:cNvPr>
          <p:cNvSpPr/>
          <p:nvPr/>
        </p:nvSpPr>
        <p:spPr>
          <a:xfrm>
            <a:off x="4572000" y="19196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C1864E-01D3-A7C0-9847-C6D2C7C5652E}"/>
              </a:ext>
            </a:extLst>
          </p:cNvPr>
          <p:cNvSpPr/>
          <p:nvPr/>
        </p:nvSpPr>
        <p:spPr>
          <a:xfrm>
            <a:off x="5308060" y="19196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F566-F419-29AA-5597-81D1C23B9013}"/>
              </a:ext>
            </a:extLst>
          </p:cNvPr>
          <p:cNvSpPr/>
          <p:nvPr/>
        </p:nvSpPr>
        <p:spPr>
          <a:xfrm>
            <a:off x="6044120" y="1919609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5308060" y="191960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4572002" y="191960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3835940" y="1910741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3099879" y="1910741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7EA095A2-9D83-8DAF-8ABD-45ACDC097F15}"/>
              </a:ext>
            </a:extLst>
          </p:cNvPr>
          <p:cNvSpPr/>
          <p:nvPr/>
        </p:nvSpPr>
        <p:spPr>
          <a:xfrm>
            <a:off x="3292486" y="2746318"/>
            <a:ext cx="243840" cy="365760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2867F043-3743-27B6-BC5D-D156E9B5B59E}"/>
              </a:ext>
            </a:extLst>
          </p:cNvPr>
          <p:cNvSpPr txBox="1">
            <a:spLocks/>
          </p:cNvSpPr>
          <p:nvPr/>
        </p:nvSpPr>
        <p:spPr>
          <a:xfrm>
            <a:off x="714000" y="3365110"/>
            <a:ext cx="78813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enqueue/dequeue front: modify head </a:t>
            </a:r>
            <a:r>
              <a:rPr lang="en-US" sz="2000" dirty="0" err="1">
                <a:latin typeface="Montserrat SemiBold" pitchFamily="2" charset="0"/>
              </a:rPr>
              <a:t>ptr</a:t>
            </a:r>
            <a:endParaRPr lang="en-US" sz="2000" dirty="0">
              <a:latin typeface="Montserrat SemiBold" pitchFamily="2" charset="0"/>
            </a:endParaRPr>
          </a:p>
          <a:p>
            <a:r>
              <a:rPr lang="en-US" sz="2000" dirty="0">
                <a:latin typeface="Montserrat SemiBold" pitchFamily="2" charset="0"/>
              </a:rPr>
              <a:t>enqueue/dequeue back: modify tail </a:t>
            </a:r>
            <a:r>
              <a:rPr lang="en-US" sz="2000" dirty="0" err="1">
                <a:latin typeface="Montserrat SemiBold" pitchFamily="2" charset="0"/>
              </a:rPr>
              <a:t>ptr</a:t>
            </a: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8AA4CA1F-B3F0-2551-692F-A7DC21817798}"/>
              </a:ext>
            </a:extLst>
          </p:cNvPr>
          <p:cNvSpPr/>
          <p:nvPr/>
        </p:nvSpPr>
        <p:spPr>
          <a:xfrm>
            <a:off x="6236727" y="2746318"/>
            <a:ext cx="243840" cy="365760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900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225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695172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What sorts of error handling would we need, and how can we best handle these situations?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82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226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695172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What sorts of error handling would we need, and how can we best handle these situations?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FAF44620-11D4-7A14-84B5-AAA9E7209AFB}"/>
              </a:ext>
            </a:extLst>
          </p:cNvPr>
          <p:cNvSpPr txBox="1">
            <a:spLocks/>
          </p:cNvSpPr>
          <p:nvPr/>
        </p:nvSpPr>
        <p:spPr>
          <a:xfrm>
            <a:off x="774805" y="2293486"/>
            <a:ext cx="2067300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Enqueue / Push</a:t>
            </a:r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7C41722A-F45C-CE22-01F7-6DD3261D510D}"/>
              </a:ext>
            </a:extLst>
          </p:cNvPr>
          <p:cNvSpPr txBox="1">
            <a:spLocks/>
          </p:cNvSpPr>
          <p:nvPr/>
        </p:nvSpPr>
        <p:spPr>
          <a:xfrm>
            <a:off x="3014431" y="2291277"/>
            <a:ext cx="695172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Be mindful of capacity. If full, report invalid.</a:t>
            </a:r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1E3B4785-8BE1-D4C7-F3D3-23F53DCE09F2}"/>
              </a:ext>
            </a:extLst>
          </p:cNvPr>
          <p:cNvSpPr txBox="1">
            <a:spLocks/>
          </p:cNvSpPr>
          <p:nvPr/>
        </p:nvSpPr>
        <p:spPr>
          <a:xfrm>
            <a:off x="774805" y="2917223"/>
            <a:ext cx="2067300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Dequeue / Pop</a:t>
            </a:r>
          </a:p>
        </p:txBody>
      </p:sp>
      <p:sp>
        <p:nvSpPr>
          <p:cNvPr id="8" name="Google Shape;336;p36">
            <a:extLst>
              <a:ext uri="{FF2B5EF4-FFF2-40B4-BE49-F238E27FC236}">
                <a16:creationId xmlns:a16="http://schemas.microsoft.com/office/drawing/2014/main" id="{B8F399DD-7651-120E-309F-DDE16584EAC2}"/>
              </a:ext>
            </a:extLst>
          </p:cNvPr>
          <p:cNvSpPr txBox="1">
            <a:spLocks/>
          </p:cNvSpPr>
          <p:nvPr/>
        </p:nvSpPr>
        <p:spPr>
          <a:xfrm>
            <a:off x="3014431" y="2915014"/>
            <a:ext cx="585524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Make sure that the stack / queue is not empty.</a:t>
            </a:r>
          </a:p>
          <a:p>
            <a:r>
              <a:rPr lang="en-US" sz="1800" dirty="0">
                <a:latin typeface="Montserrat SemiBold" pitchFamily="2" charset="0"/>
              </a:rPr>
              <a:t>If empty, report invalid.</a:t>
            </a:r>
          </a:p>
        </p:txBody>
      </p:sp>
    </p:spTree>
    <p:extLst>
      <p:ext uri="{BB962C8B-B14F-4D97-AF65-F5344CB8AC3E}">
        <p14:creationId xmlns:p14="http://schemas.microsoft.com/office/powerpoint/2010/main" val="310554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227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20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set of parentheses is said to be balanced as long as every opening parenthesis “(” is closed by a closing parenthesis “)”. Using a stack, determine whether a string of parentheses are balanced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1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228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20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set of parentheses is said to be balanced as long as every opening parenthesis “(” is closed by a closing parenthesis “)”. Using a stack, determine whether a string of parentheses are balanced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269714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</p:spTree>
    <p:extLst>
      <p:ext uri="{BB962C8B-B14F-4D97-AF65-F5344CB8AC3E}">
        <p14:creationId xmlns:p14="http://schemas.microsoft.com/office/powerpoint/2010/main" val="2070225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229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946555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1093766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1020161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54063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3371852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1597922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293443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3789445" y="1892264"/>
            <a:ext cx="279580" cy="5588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230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3295250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1093766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1020161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15114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4023107" y="1892264"/>
            <a:ext cx="279580" cy="5588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231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3295250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1093766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4057173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75482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4292420" y="1892264"/>
            <a:ext cx="279580" cy="558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232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3295250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1093766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7265884" y="299374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167790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4292420" y="1892264"/>
            <a:ext cx="279580" cy="558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233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3295250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1093766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9572554" y="3009332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65856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4525505" y="1892264"/>
            <a:ext cx="279580" cy="5588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234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3295250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4057173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9772864" y="299374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373676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4772300" y="1892264"/>
            <a:ext cx="279580" cy="558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235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3295250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759701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9772864" y="299374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204839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397FF-29A5-2C35-A390-FFE4C13A016C}"/>
              </a:ext>
            </a:extLst>
          </p:cNvPr>
          <p:cNvSpPr/>
          <p:nvPr/>
        </p:nvSpPr>
        <p:spPr>
          <a:xfrm>
            <a:off x="5020611" y="1892264"/>
            <a:ext cx="279580" cy="5588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236</a:t>
            </a:fld>
            <a:endParaRPr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4D77A-672B-39F9-68D2-9AF8400ECED4}"/>
              </a:ext>
            </a:extLst>
          </p:cNvPr>
          <p:cNvSpPr txBox="1"/>
          <p:nvPr/>
        </p:nvSpPr>
        <p:spPr>
          <a:xfrm>
            <a:off x="3756660" y="1844040"/>
            <a:ext cx="163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( ( ) ( ) )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DB812-52B8-B383-6EF9-39E7D8518368}"/>
              </a:ext>
            </a:extLst>
          </p:cNvPr>
          <p:cNvSpPr/>
          <p:nvPr/>
        </p:nvSpPr>
        <p:spPr>
          <a:xfrm>
            <a:off x="330018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1EC57-A3EF-B4B9-731A-B2703ECF7B7D}"/>
              </a:ext>
            </a:extLst>
          </p:cNvPr>
          <p:cNvSpPr/>
          <p:nvPr/>
        </p:nvSpPr>
        <p:spPr>
          <a:xfrm>
            <a:off x="403624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50C0A-3BB0-9988-D475-D0B77F40FC1F}"/>
              </a:ext>
            </a:extLst>
          </p:cNvPr>
          <p:cNvSpPr/>
          <p:nvPr/>
        </p:nvSpPr>
        <p:spPr>
          <a:xfrm>
            <a:off x="477230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8BA67-3823-4F76-AA4D-F5E9318E0063}"/>
              </a:ext>
            </a:extLst>
          </p:cNvPr>
          <p:cNvSpPr/>
          <p:nvPr/>
        </p:nvSpPr>
        <p:spPr>
          <a:xfrm>
            <a:off x="550836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6C73F-C18D-1F51-B162-89BA2E5947FD}"/>
              </a:ext>
            </a:extLst>
          </p:cNvPr>
          <p:cNvSpPr/>
          <p:nvPr/>
        </p:nvSpPr>
        <p:spPr>
          <a:xfrm>
            <a:off x="6244420" y="299374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8C081-DA2F-A237-B8DD-9A87D8067412}"/>
              </a:ext>
            </a:extLst>
          </p:cNvPr>
          <p:cNvSpPr/>
          <p:nvPr/>
        </p:nvSpPr>
        <p:spPr>
          <a:xfrm>
            <a:off x="12409789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4B43E-44AC-A751-6A73-CA62B9E20A4D}"/>
              </a:ext>
            </a:extLst>
          </p:cNvPr>
          <p:cNvSpPr/>
          <p:nvPr/>
        </p:nvSpPr>
        <p:spPr>
          <a:xfrm>
            <a:off x="7546876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3AEE8-F144-19CE-D574-F1C63187C79A}"/>
              </a:ext>
            </a:extLst>
          </p:cNvPr>
          <p:cNvSpPr/>
          <p:nvPr/>
        </p:nvSpPr>
        <p:spPr>
          <a:xfrm>
            <a:off x="1167373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58AB1-16A7-4AA5-1C34-C4D5763BFB33}"/>
              </a:ext>
            </a:extLst>
          </p:cNvPr>
          <p:cNvSpPr/>
          <p:nvPr/>
        </p:nvSpPr>
        <p:spPr>
          <a:xfrm>
            <a:off x="10727391" y="299374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28CA9-5790-861F-B425-E92E0876279A}"/>
              </a:ext>
            </a:extLst>
          </p:cNvPr>
          <p:cNvSpPr/>
          <p:nvPr/>
        </p:nvSpPr>
        <p:spPr>
          <a:xfrm>
            <a:off x="9772864" y="299374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(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E08A2A-9E0C-1112-DC45-A2ACB56CB2FB}"/>
              </a:ext>
            </a:extLst>
          </p:cNvPr>
          <p:cNvCxnSpPr/>
          <p:nvPr/>
        </p:nvCxnSpPr>
        <p:spPr>
          <a:xfrm>
            <a:off x="3076310" y="27856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98793E-0947-56C5-EEA9-5B6B9BBA4ABD}"/>
              </a:ext>
            </a:extLst>
          </p:cNvPr>
          <p:cNvCxnSpPr/>
          <p:nvPr/>
        </p:nvCxnSpPr>
        <p:spPr>
          <a:xfrm>
            <a:off x="3076310" y="2785654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BCC28D-A0B0-E377-ED54-4590ECAB7B6C}"/>
              </a:ext>
            </a:extLst>
          </p:cNvPr>
          <p:cNvCxnSpPr/>
          <p:nvPr/>
        </p:nvCxnSpPr>
        <p:spPr>
          <a:xfrm>
            <a:off x="3076310" y="3827054"/>
            <a:ext cx="3797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9B1ABFA-A9E9-3F9E-A4DD-C1638CADCB8A}"/>
              </a:ext>
            </a:extLst>
          </p:cNvPr>
          <p:cNvSpPr txBox="1">
            <a:spLocks/>
          </p:cNvSpPr>
          <p:nvPr/>
        </p:nvSpPr>
        <p:spPr>
          <a:xfrm>
            <a:off x="1758488" y="3064305"/>
            <a:ext cx="1198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stack =</a:t>
            </a:r>
          </a:p>
        </p:txBody>
      </p:sp>
    </p:spTree>
    <p:extLst>
      <p:ext uri="{BB962C8B-B14F-4D97-AF65-F5344CB8AC3E}">
        <p14:creationId xmlns:p14="http://schemas.microsoft.com/office/powerpoint/2010/main" val="328706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237</a:t>
            </a:fld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5691C-ADD7-D8ED-FDC6-8BC79D0489AC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58793-2951-ADFF-153D-A5EE3C2D69BF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583FA-F64D-0398-97A3-70DA6BB12A0E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E3B51-A26B-AE59-B1EC-849AAC2B6DBF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AAA24-4450-8151-4791-B10F33E09F90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4CAF0-78BB-BBDA-41AD-F55BA1FF8E92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066DE587-329A-2133-1932-CDA59A059B4D}"/>
              </a:ext>
            </a:extLst>
          </p:cNvPr>
          <p:cNvSpPr txBox="1">
            <a:spLocks/>
          </p:cNvSpPr>
          <p:nvPr/>
        </p:nvSpPr>
        <p:spPr>
          <a:xfrm>
            <a:off x="714000" y="815008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Idea: Store ( in a stack. Whenever ) encountered, </a:t>
            </a:r>
          </a:p>
          <a:p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</a:rPr>
              <a:t>          pop one ( from stack.</a:t>
            </a:r>
          </a:p>
        </p:txBody>
      </p:sp>
      <p:sp>
        <p:nvSpPr>
          <p:cNvPr id="8" name="Google Shape;336;p36">
            <a:extLst>
              <a:ext uri="{FF2B5EF4-FFF2-40B4-BE49-F238E27FC236}">
                <a16:creationId xmlns:a16="http://schemas.microsoft.com/office/drawing/2014/main" id="{D61CF6D2-720D-EE9C-4FD4-61194ADA7610}"/>
              </a:ext>
            </a:extLst>
          </p:cNvPr>
          <p:cNvSpPr txBox="1">
            <a:spLocks/>
          </p:cNvSpPr>
          <p:nvPr/>
        </p:nvSpPr>
        <p:spPr>
          <a:xfrm>
            <a:off x="714000" y="1718310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When is it unbalanced?</a:t>
            </a:r>
          </a:p>
        </p:txBody>
      </p: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FFCF4324-A3D9-5A10-D30B-D5D991A9C290}"/>
              </a:ext>
            </a:extLst>
          </p:cNvPr>
          <p:cNvSpPr txBox="1">
            <a:spLocks/>
          </p:cNvSpPr>
          <p:nvPr/>
        </p:nvSpPr>
        <p:spPr>
          <a:xfrm>
            <a:off x="1183770" y="2210521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“(()))” </a:t>
            </a:r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sym typeface="Wingdings" panose="05000000000000000000" pitchFamily="2" charset="2"/>
              </a:rPr>
              <a:t> Popping from empty stack</a:t>
            </a:r>
            <a:endParaRPr lang="en-US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10" name="Google Shape;336;p36">
            <a:extLst>
              <a:ext uri="{FF2B5EF4-FFF2-40B4-BE49-F238E27FC236}">
                <a16:creationId xmlns:a16="http://schemas.microsoft.com/office/drawing/2014/main" id="{AE9A8653-3C5C-305B-8AF7-EA212A83EA44}"/>
              </a:ext>
            </a:extLst>
          </p:cNvPr>
          <p:cNvSpPr txBox="1">
            <a:spLocks/>
          </p:cNvSpPr>
          <p:nvPr/>
        </p:nvSpPr>
        <p:spPr>
          <a:xfrm>
            <a:off x="1183770" y="2649723"/>
            <a:ext cx="677646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Montserrat SemiBold" pitchFamily="2" charset="0"/>
              </a:rPr>
              <a:t>“(()()” </a:t>
            </a:r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sym typeface="Wingdings" panose="05000000000000000000" pitchFamily="2" charset="2"/>
              </a:rPr>
              <a:t> Remaining element in stack</a:t>
            </a:r>
            <a:endParaRPr lang="en-US" sz="20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36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19AA276F-68EC-02FC-A28C-44B74DD2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C08E6920-59B0-F68C-8315-CDF94F062A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238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86AB2A22-114F-1F2A-3844-473FC156AA4B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20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A sequence of opening and closing parentheses of three different types {}, (), and [] is given. Determine whether a given sequence of parentheses is</a:t>
            </a:r>
          </a:p>
          <a:p>
            <a:r>
              <a:rPr lang="en-US" sz="2000" dirty="0">
                <a:latin typeface="Montserrat SemiBold" pitchFamily="2" charset="0"/>
              </a:rPr>
              <a:t> </a:t>
            </a:r>
            <a:r>
              <a:rPr lang="en-US" sz="2000" dirty="0" err="1">
                <a:latin typeface="Montserrat SemiBold" pitchFamily="2" charset="0"/>
              </a:rPr>
              <a:t>hyperbalanced</a:t>
            </a:r>
            <a:r>
              <a:rPr lang="en-US" sz="2000" dirty="0">
                <a:latin typeface="Montserrat SemiBold" pitchFamily="2" charset="0"/>
              </a:rPr>
              <a:t>.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390A9C5D-813A-699E-A3B8-BC0114CFB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FFC858-E347-3122-631C-B699587CDAA8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52C2D-E0DF-5E22-AF19-90AA9AC17E8B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B62282-BAC7-3C86-56C8-69F2AA74803B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97572E-6936-CBAA-A1FB-57E9383B5224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C82F5E-4A37-6AA4-59DF-907A67269198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8082A-1B01-D77A-0ECA-0576AA0D7296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1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F0989552-07B1-70AD-2E41-8ADA196D6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78A76366-DDE5-EC87-4BAD-7C71302AFD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239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AB348EB0-EF9E-4C59-9E65-9B165B8943D9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820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Same approach as the previous part.</a:t>
            </a:r>
          </a:p>
          <a:p>
            <a:r>
              <a:rPr lang="en-US" sz="2000" dirty="0">
                <a:latin typeface="Montserrat SemiBold" pitchFamily="2" charset="0"/>
              </a:rPr>
              <a:t>Modification:</a:t>
            </a:r>
          </a:p>
          <a:p>
            <a:endParaRPr lang="en-US" sz="2000" dirty="0">
              <a:latin typeface="Montserrat SemiBold" pitchFamily="2" charset="0"/>
            </a:endParaRPr>
          </a:p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4076FC17-0683-6BC2-7002-07D43CFA0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SG" dirty="0"/>
              <a:t>Queues and Stacks Review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24ACBF-979C-8F2D-2789-1CC23E7245B0}"/>
              </a:ext>
            </a:extLst>
          </p:cNvPr>
          <p:cNvSpPr/>
          <p:nvPr/>
        </p:nvSpPr>
        <p:spPr>
          <a:xfrm>
            <a:off x="1156100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290956-69F7-4D53-202B-59161D1CA2AA}"/>
              </a:ext>
            </a:extLst>
          </p:cNvPr>
          <p:cNvSpPr/>
          <p:nvPr/>
        </p:nvSpPr>
        <p:spPr>
          <a:xfrm>
            <a:off x="10824938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89BE3-02FC-AB04-DD95-C8115C74654C}"/>
              </a:ext>
            </a:extLst>
          </p:cNvPr>
          <p:cNvSpPr/>
          <p:nvPr/>
        </p:nvSpPr>
        <p:spPr>
          <a:xfrm>
            <a:off x="924581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81E5D3-2801-AA8D-97EA-D000993AEE84}"/>
              </a:ext>
            </a:extLst>
          </p:cNvPr>
          <p:cNvSpPr/>
          <p:nvPr/>
        </p:nvSpPr>
        <p:spPr>
          <a:xfrm>
            <a:off x="10088880" y="230014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6DFD2A-222B-3FBC-4ADC-89B3AE4654D3}"/>
              </a:ext>
            </a:extLst>
          </p:cNvPr>
          <p:cNvSpPr/>
          <p:nvPr/>
        </p:nvSpPr>
        <p:spPr>
          <a:xfrm>
            <a:off x="9352818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A3DC03-6B8A-7160-28E3-5B33F984088C}"/>
              </a:ext>
            </a:extLst>
          </p:cNvPr>
          <p:cNvSpPr/>
          <p:nvPr/>
        </p:nvSpPr>
        <p:spPr>
          <a:xfrm>
            <a:off x="9981873" y="229127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E6B8B6BD-DC0C-AA23-E9F4-338DC83306A8}"/>
              </a:ext>
            </a:extLst>
          </p:cNvPr>
          <p:cNvSpPr txBox="1">
            <a:spLocks/>
          </p:cNvSpPr>
          <p:nvPr/>
        </p:nvSpPr>
        <p:spPr>
          <a:xfrm>
            <a:off x="774805" y="2293486"/>
            <a:ext cx="1414213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Push</a:t>
            </a:r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8F203ED5-6168-1CC5-D98A-BC4F4558C1B3}"/>
              </a:ext>
            </a:extLst>
          </p:cNvPr>
          <p:cNvSpPr txBox="1">
            <a:spLocks/>
          </p:cNvSpPr>
          <p:nvPr/>
        </p:nvSpPr>
        <p:spPr>
          <a:xfrm>
            <a:off x="774805" y="2917223"/>
            <a:ext cx="1414213" cy="46410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Pop</a:t>
            </a:r>
          </a:p>
        </p:txBody>
      </p:sp>
      <p:sp>
        <p:nvSpPr>
          <p:cNvPr id="4" name="Google Shape;336;p36">
            <a:extLst>
              <a:ext uri="{FF2B5EF4-FFF2-40B4-BE49-F238E27FC236}">
                <a16:creationId xmlns:a16="http://schemas.microsoft.com/office/drawing/2014/main" id="{64023074-CFFB-24FB-F563-FEC36058EEC1}"/>
              </a:ext>
            </a:extLst>
          </p:cNvPr>
          <p:cNvSpPr txBox="1">
            <a:spLocks/>
          </p:cNvSpPr>
          <p:nvPr/>
        </p:nvSpPr>
        <p:spPr>
          <a:xfrm>
            <a:off x="2608620" y="2289627"/>
            <a:ext cx="695172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Keep track of the type of parentheses</a:t>
            </a:r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04227E0C-C506-57D9-BCEE-79D768311C83}"/>
              </a:ext>
            </a:extLst>
          </p:cNvPr>
          <p:cNvSpPr txBox="1">
            <a:spLocks/>
          </p:cNvSpPr>
          <p:nvPr/>
        </p:nvSpPr>
        <p:spPr>
          <a:xfrm>
            <a:off x="2608620" y="2911714"/>
            <a:ext cx="6217591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Check for type, in addition to checking if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236397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369570" y="2141221"/>
            <a:ext cx="647700" cy="218694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417462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240069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290604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240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BC882-6B08-1518-5CB5-E6F63020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410B9D-9F52-BA68-3C84-07C17689ED90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AC166-82E9-CA5F-B4CA-BDAB682236E5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56FE4-1369-4122-4E59-6DD8EBF15232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734BB-7184-30CE-8E95-E986FDF802AE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1B1C1-C082-4CA8-5A8D-52AD500B0FEB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1A2AA0-52C0-01B9-CEBD-BD22E37AF401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D1182-3690-566E-C78A-E981BE068773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9E00B1-A0A7-D6CB-66A9-7647BC824410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32B7E6-6EE4-0673-2EE9-B0B5E824D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2651260" y="3760337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49B7EA-FA3D-D5FF-ACD2-636A57D7C5E3}"/>
              </a:ext>
            </a:extLst>
          </p:cNvPr>
          <p:cNvCxnSpPr/>
          <p:nvPr/>
        </p:nvCxnSpPr>
        <p:spPr>
          <a:xfrm flipH="1">
            <a:off x="816024" y="3788232"/>
            <a:ext cx="183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C3D8CD-58BD-E6E3-ACCD-FEFF3455AE95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B7207BD7-D87F-E2F4-4CCB-E75269F7C654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6E8299AF-862B-2837-6835-DA65472CAA05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48CBEF43-18EA-F5EF-0AB8-5FF020C5EBA9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2EB03DCF-0E55-ADC6-7371-BBB135E28129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57C67827-1DE0-6BD5-FD1B-F6AEF0AA673C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B00C65EF-AF17-D4E0-5BB5-DC140BAF4A87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0ED8EE05-5A55-41A4-A32D-192EA9FF0F1C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893B1E28-5C25-047D-0729-45B7A86961B3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04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FAE0E61B-E172-245C-AC75-CF2AFF74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E12730DA-166A-9398-6930-77057EC143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241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EE267FC-731B-EFE5-22E9-7A7971BE809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8941F7AF-356A-51E4-2BD1-EF2226748C02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D4483496-9914-AC53-EFAA-C35B9EF237FB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97223-E3CD-4196-1421-4B33FA70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FD7405-61ED-A67D-ACD8-CFCB23345378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CEA6B-9513-C4D6-3FEA-742894CE120D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5A322-19FD-CB2C-D454-89D31F976692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9CF15-BF93-0A0D-4FD6-5C495439672F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90BDF-CE9F-3065-F05A-4BB17C35D637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4FD996-B8D7-03A6-4181-A2D910914868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B1277E-1446-D606-2FFE-2739225D26BB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D912DA-3E5A-5335-E213-EC97136A81AA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4E6FEB-1238-1CE8-70E7-702211C6A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2651260" y="3760337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42BDAA-A44C-AACF-D27C-86187C55309C}"/>
              </a:ext>
            </a:extLst>
          </p:cNvPr>
          <p:cNvCxnSpPr/>
          <p:nvPr/>
        </p:nvCxnSpPr>
        <p:spPr>
          <a:xfrm flipH="1">
            <a:off x="816024" y="3788232"/>
            <a:ext cx="183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5B84F6-7D5D-6ADE-99EA-45DB413E8EFA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5CDFADEE-9543-9D83-2079-91FAEBA568EA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0E96D3E5-5359-9170-C594-8D66B74E8169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A61E8B18-9BFB-C270-C83C-5253C11CED43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CEA57173-9B5A-8321-1AFA-A43232B8030C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A54A37EF-672C-177E-2507-DD5071BEDF4D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82777FFC-1358-F989-8691-8AA20CC3E3A8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0469A2F6-849B-6A1B-C0D9-958846540856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FDDD967E-BE1C-424E-01DC-D370DB281AE4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3975494B-7DFA-B009-3441-723C83D84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3975494B-7DFA-B009-3441-723C83D84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3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90FA991F-1F23-0F48-3A31-DA255722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52573378-41BA-D6EA-EBB7-4299E10395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242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A0839EC-09BE-4280-CFEE-EF572A79084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959BAE3C-3A72-7F85-992B-8862CE30CBD4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C1D06B21-EBAA-A100-3827-DED86931E477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BBB55-364D-CE5F-77EE-63B595D5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8D6991-2E73-51B4-3C8F-EB0D59811A83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7F726-1DF6-1AD2-19B5-5BDDF1CB2A99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55BEE-A329-5B0B-7F33-48DFA23B7E95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7A9F3A-BD47-D9D0-F9A8-FB67EE79661C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E791B-E8BC-DD47-379D-4ABA244B1089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A1F60-ABB5-93AF-6F4B-43CC12D03C3C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F6DEB3-4D3E-E142-7DD5-82C6A31F7382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63836E-9915-B1EC-1164-93B618584E40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2261BD-F745-E457-CBD3-CB4044AE6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3205023" y="4243462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140F2A-3040-3460-B285-9000631C853C}"/>
              </a:ext>
            </a:extLst>
          </p:cNvPr>
          <p:cNvCxnSpPr>
            <a:cxnSpLocks/>
          </p:cNvCxnSpPr>
          <p:nvPr/>
        </p:nvCxnSpPr>
        <p:spPr>
          <a:xfrm flipH="1">
            <a:off x="3104710" y="4277330"/>
            <a:ext cx="157478" cy="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E11B6E-DE7A-C751-E1E7-B85646D25351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3EC471D4-29C6-A2E3-F873-1AE9440D0F1E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802DCEC1-663E-8BA5-6E41-0A136787F16A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C67BD174-722F-9421-A518-4BA070D7C32F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E1A8CA22-DA6A-F128-FD11-C52CDFA47CD3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6B63B9CE-4E92-6664-46CE-00684C0B4DD9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69F4E37B-FE8F-0B79-E777-F62B41349E17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1CCDEED9-8BC9-E90F-BF38-7CF9BF489F55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1B89C1C3-164A-EC1F-BE48-86B3377B73BE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A5B3C98A-3E87-1A18-2382-3E14F7671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A5B3C98A-3E87-1A18-2382-3E14F7671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A137DB61-830A-7F30-84AD-5AF1E6BB9B40}"/>
              </a:ext>
            </a:extLst>
          </p:cNvPr>
          <p:cNvSpPr txBox="1">
            <a:spLocks/>
          </p:cNvSpPr>
          <p:nvPr/>
        </p:nvSpPr>
        <p:spPr>
          <a:xfrm>
            <a:off x="3102498" y="375883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826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42C4AD11-EC29-F87F-4660-7DB1E90D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B968E45A-E5CA-7DF0-CF7A-B507EE844D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243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D7D3344-DF25-BAA2-D119-72856D7A9AC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8AF1A640-8CDC-F9B1-7D6C-E39935995F3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9C2B9488-BB5B-7815-4C2F-66FC8D315FF0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EB59F-871D-B51F-00B3-DE2B4D08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AC3D08-C046-8E86-CE95-7D5E00D29627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9CD4B6-7F44-8840-4792-5A7F1E783EC1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0AAC02-8538-E52D-BBD1-83C23EFFEB30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CCFDA-C416-BB64-1CBD-33FDB5D0EA2D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AD1920-B0F8-B61F-3365-17C186C848F1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F4EFE-90DD-2F5C-7117-D1AD021E6B3E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071967-4254-D51A-62BB-4692522BCB6C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DC8A4F-7689-D042-A9C4-00260533636E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288581-4E3E-885B-A095-0109CE84C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3764222" y="3746850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B9299-F524-73DE-A846-1C0A5F3CC383}"/>
              </a:ext>
            </a:extLst>
          </p:cNvPr>
          <p:cNvCxnSpPr>
            <a:cxnSpLocks/>
          </p:cNvCxnSpPr>
          <p:nvPr/>
        </p:nvCxnSpPr>
        <p:spPr>
          <a:xfrm flipH="1">
            <a:off x="958453" y="3780718"/>
            <a:ext cx="286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CFFCBD-881B-E7DB-E403-465E85DC3262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82BEC694-5417-B171-1FE4-33F1F6B1C953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1A367194-6A24-F75F-8890-F5F00527658A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F652B915-A944-58F1-4053-62F2294D577D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0E4F41C6-FCE6-196D-E62F-D4C4A9738A3A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1883038A-E153-6693-E990-16FAEFDBCD46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905F8A30-A1AE-CC6B-5DD4-934CFC57EDD4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4FCF67D3-3EC1-AFDE-D64A-102BF5C73243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F454370C-0A75-C3FF-21CE-E9DDCF346DC1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2380F3D9-365A-E7D5-4401-FEDB541258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2380F3D9-365A-E7D5-4401-FEDB5412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46B82289-73FD-2BCB-F716-D5C4C55569BF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4B8A6BCD-E37D-2E4A-4DEE-4F5F52B37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4B8A6BCD-E37D-2E4A-4DEE-4F5F52B3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85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0E466DB8-E66F-D6F3-3718-F496685A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B3AC9025-F28B-F02C-5E24-56DD35D79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244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D5B2775-DDA3-9458-EBF3-5797A482425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9DB0DC8A-E268-D444-EC6E-C2A7AAD5F0E8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D6A008EA-2427-14B5-AACF-745BBAF24053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224A4-D2EF-D4C6-B9D2-B301B548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1DE5B1-787D-70FB-644B-339DDDC0BD9D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A9ECD3-0B0D-E057-F4F8-328CBE01C3C4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C176-7779-E2A6-B44C-78045297B606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19F7D-9D2F-AC6B-C9B6-7337E07823CC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5A80C-0FA8-905F-D213-CFCF518AB025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576DC-6052-8B94-0ED2-9A42450E0A47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1D667-7916-6C57-EEC1-B1AA0C40F193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653ED1-271B-8BD9-90AF-0B41617715C7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0603EB-1667-E93E-95E9-D853F7DF3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4313561" y="3231421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39E105-0724-7E3F-74F2-B25D57113084}"/>
              </a:ext>
            </a:extLst>
          </p:cNvPr>
          <p:cNvCxnSpPr>
            <a:cxnSpLocks/>
          </p:cNvCxnSpPr>
          <p:nvPr/>
        </p:nvCxnSpPr>
        <p:spPr>
          <a:xfrm flipH="1">
            <a:off x="1507792" y="3265289"/>
            <a:ext cx="286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915BCC-88B2-44A5-CE17-9A27A4B5FACA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F537F10E-FF19-179F-8159-D276A43B4F68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BD42DA28-F07D-A3D2-9E0E-04A9F763FB22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3C7227D5-ED34-AF6B-BF2F-ACF59FA20419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9318FB0E-1A45-4651-739F-6CE3AA3D452F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9B8EF7D8-13AA-83D9-B49D-8A782FE9D7AB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F1FFC697-11BF-105B-5D03-4A66B4CFCC50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380C5190-07D2-1482-138D-48C5264CFAF2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FE5E6ADC-C775-F92F-63DA-DF7E13158168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29172B39-CB90-8E83-3CB0-C8FD2302E1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29172B39-CB90-8E83-3CB0-C8FD2302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79C97827-55E1-9DAC-A1C4-836289667F48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16D710CC-EF2B-9F0C-B425-6A2E17AAE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16D710CC-EF2B-9F0C-B425-6A2E17AAE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9CECA815-C2EB-D2D4-B218-836BF958A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9CECA815-C2EB-D2D4-B218-836BF958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7CD0CE48-CED4-DDFC-2179-0E912894F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C763ACB8-13CA-7739-649F-288BA0E88B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245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877BF-3F3A-FA8A-1714-4BE265E3977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5C4AB56C-044B-3F51-8EA9-421C1F65F09C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B113773A-1F12-2B8B-6702-8900F4F3D940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44951-8BDA-4376-93EF-E2A8C4B3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96CC4-8A5C-E8F1-D9EE-952749651C97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C818B-C361-B639-2869-2892EB2B8B81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58301-FCF9-7E66-ABC5-024E14E87C3A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E01018-2305-7B4B-A030-1AAA6898E904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BB1AC4-987A-71D8-42F4-C0E43983C5AF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56B551-3785-98EA-D15C-490B2958974E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FAB415-F59B-91BC-AB81-8715FEF9F374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F9078E-7627-4837-5E17-94FA9EDE6B78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0D89D5-3E67-F46E-1102-316915089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4841495" y="2699606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5002D6-84B0-CF6E-F905-2234C3F4F7DF}"/>
              </a:ext>
            </a:extLst>
          </p:cNvPr>
          <p:cNvCxnSpPr>
            <a:cxnSpLocks/>
          </p:cNvCxnSpPr>
          <p:nvPr/>
        </p:nvCxnSpPr>
        <p:spPr>
          <a:xfrm flipH="1">
            <a:off x="2035726" y="2733474"/>
            <a:ext cx="286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51AB10-E44C-F4D4-BAC4-1D9333DA00AF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7F72FC5C-6052-C281-D8F1-A81E6DDDCCD1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F6AA5C54-BAA9-52E1-2AE7-9D2D6C16EB6E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C6E9D67C-6563-028B-6D41-B00E9438278A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250E9B07-5DA7-5A5C-12AA-2266ED477245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16D5AB7C-41B8-C766-4212-1E842D17F74D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464F1E7F-4E01-5E90-3EA7-A90C5734A924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9AFBC319-6669-1C50-7D90-79C4EDAF781C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5CF87B16-A448-E515-E4F2-6626CE04E246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29FC9D0C-E5C2-AB4D-16EE-FCE555FF72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29FC9D0C-E5C2-AB4D-16EE-FCE555FF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D10B557A-2E2F-198D-CAF0-31AB9419EEE1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3C716324-C249-32AA-939A-71DF020ED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3C716324-C249-32AA-939A-71DF020ED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8471D509-D353-26AC-DDF1-8A11AE8BF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8471D509-D353-26AC-DDF1-8A11AE8B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32870C0F-2210-AA81-ECAD-8D591F1ED0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32870C0F-2210-AA81-ECAD-8D591F1E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9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9E8B35C7-068F-5A1A-2CAC-52927B7DE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E02D857A-0A9C-D98B-37C0-355109C8AE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246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1778B4-C2AC-7A1F-9945-D15A1310B95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17CB4730-2C87-DD7D-991E-9E96092BE2D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B1E71721-9A1C-5194-C1AA-0DDCEFFBFBB4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E61BC-5FA6-4BDD-5DFC-F089A8B6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88E77D-A7C5-12AD-F483-D200919523D9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68CCB-96FB-7C9D-0B81-01C94B982BE2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D3CD6-394F-48E4-E741-D8F6D9215602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8AB1D-5CF1-2F5A-4025-A25BB5F3BFD6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41A10-692A-F84E-ABAF-6B5E3CFF7349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C21DDC-D358-FCF3-D6E9-BE20C01DF6F7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320389-A554-A32F-8E65-750A1CD7D493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FB5830-27D0-49F2-30EB-3C167FB0B5FC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2176E7-4A30-AE44-C6B3-E425A8BBC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5456255" y="3758499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41258E-BCBE-7A89-2CBB-BF44AA34E7F6}"/>
              </a:ext>
            </a:extLst>
          </p:cNvPr>
          <p:cNvCxnSpPr>
            <a:cxnSpLocks/>
          </p:cNvCxnSpPr>
          <p:nvPr/>
        </p:nvCxnSpPr>
        <p:spPr>
          <a:xfrm flipH="1">
            <a:off x="5332753" y="3792367"/>
            <a:ext cx="180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5ED3A2-F419-067B-1E2B-78DA85753052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97AFBB97-28F0-1A6E-1330-32B39A0D2B43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1FE1FC65-66A6-BEF2-7592-2EE93A84D482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1B3E3BFC-2C5D-936F-7707-13C5D6985BFC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B7E5FC28-C7AA-82A6-98A8-E60BA152C15C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97185183-2915-2178-F02D-6430DD723D8B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18FC5753-03D6-CB5C-2979-AF1387D98B31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FBA82761-89C5-8FEF-27DE-6306DCFD8755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A1192E68-F0D0-18B4-C488-685CB217E981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0DA342EC-789A-FCCB-DDBC-4C90FD8ED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0DA342EC-789A-FCCB-DDBC-4C90FD8ED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38A22618-83AA-90BC-14BB-A00B11F7BAF1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DB4849CA-6194-409B-B8FC-BB713C86F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DB4849CA-6194-409B-B8FC-BB713C86F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BECD988F-C886-2786-3F1F-2F50D54BB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BECD988F-C886-2786-3F1F-2F50D54B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768D1D31-C4C1-8E6A-3696-36A45B5D6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768D1D31-C4C1-8E6A-3696-36A45B5D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1A8B0657-7961-0CB5-2743-7139323F018F}"/>
              </a:ext>
            </a:extLst>
          </p:cNvPr>
          <p:cNvSpPr txBox="1">
            <a:spLocks/>
          </p:cNvSpPr>
          <p:nvPr/>
        </p:nvSpPr>
        <p:spPr>
          <a:xfrm>
            <a:off x="5345538" y="407115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653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B67C9B2D-1E22-3346-29E4-593C3F00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1EC1A3E9-FE7B-A0CF-A41F-5CCBE45DF4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247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D6E021E-4DD2-3B3A-1504-5D49413F60D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8247A3E5-7021-D703-04E7-403064CC2F9D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B9ACEA05-11F0-C578-EDAA-CD295C3C72CC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EB5C9-8885-B5D4-EAB9-8826AED9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86B85-5A3F-F777-75D9-7A625E9A429A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B35FC2-E363-0E74-7996-3B5A4FD2D392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D0AEC5-079E-DE57-352F-E52DA276F060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15E8F-7CE2-5623-AB47-6B9EF6D7718D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247073-B505-6D73-B2E6-DF4AAAFBF33C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94B08D-24B5-D347-0854-773F794DA14C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C21649-54F4-6CAC-1A5B-1FA906CF6689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9151F7-1855-C4D9-17AC-AB2D216A3474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551CE3-7467-3EFE-0B5E-A8D96130C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5989962" y="3231421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135AB-9760-7F94-3803-0E44326428B2}"/>
              </a:ext>
            </a:extLst>
          </p:cNvPr>
          <p:cNvCxnSpPr>
            <a:cxnSpLocks/>
          </p:cNvCxnSpPr>
          <p:nvPr/>
        </p:nvCxnSpPr>
        <p:spPr>
          <a:xfrm flipH="1">
            <a:off x="5354307" y="3265289"/>
            <a:ext cx="692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775A8F-FF15-3395-A374-2E6CD9468603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085CEDA0-2338-0EE0-EDAB-3670F585B4E7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A7D66730-63C0-8C6C-71C4-84431892A50E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7BB3CF71-560B-1956-FE34-1F69AB32D17A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9F63FB13-69A8-9868-7949-0CCFC066A8C6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DD640E9A-EA86-F79C-B871-1565CED53F74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2E009436-50FF-224B-322C-DB18631433BF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C8202CD3-5B35-E24C-08F3-5F609BB36A96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9E2CE256-1AB5-B722-E6C3-357DE5540D96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EFFE455B-BCFB-8B70-C11D-2D30DF236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EFFE455B-BCFB-8B70-C11D-2D30DF23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6E36C6C7-8479-E38F-4FDE-1067209D51B0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D60AA808-A101-C482-FB93-0353E02649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D60AA808-A101-C482-FB93-0353E0264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B31692EE-17A8-23BF-0685-5F933273B2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B31692EE-17A8-23BF-0685-5F933273B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B47C1108-81AE-9267-2A52-71FD45E03B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B47C1108-81AE-9267-2A52-71FD45E0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92167828-54DD-10AB-5429-E0337F0AE60C}"/>
              </a:ext>
            </a:extLst>
          </p:cNvPr>
          <p:cNvSpPr txBox="1">
            <a:spLocks/>
          </p:cNvSpPr>
          <p:nvPr/>
        </p:nvSpPr>
        <p:spPr>
          <a:xfrm>
            <a:off x="5345538" y="407115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19" name="Google Shape;336;p36">
            <a:extLst>
              <a:ext uri="{FF2B5EF4-FFF2-40B4-BE49-F238E27FC236}">
                <a16:creationId xmlns:a16="http://schemas.microsoft.com/office/drawing/2014/main" id="{68844293-AF68-8CFE-6107-ECDAA6612B28}"/>
              </a:ext>
            </a:extLst>
          </p:cNvPr>
          <p:cNvSpPr txBox="1">
            <a:spLocks/>
          </p:cNvSpPr>
          <p:nvPr/>
        </p:nvSpPr>
        <p:spPr>
          <a:xfrm>
            <a:off x="5899985" y="4060390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695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77AABC65-50AE-28AE-DFD9-15075090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3FD9A7C3-D00F-D781-FB41-0C49FF17F2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248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BE2B464-1212-BE59-4DD3-A708C2B8154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4434654C-CE2B-D53A-544F-1194B103035B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A72C71F5-E51C-E927-EC23-335D3D59DD64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For each hill </a:t>
            </a:r>
            <a:r>
              <a:rPr lang="en-US" sz="1800" dirty="0" err="1">
                <a:latin typeface="Montserrat SemiBold" pitchFamily="2" charset="0"/>
              </a:rPr>
              <a:t>i</a:t>
            </a:r>
            <a:r>
              <a:rPr lang="en-US" sz="1800" dirty="0">
                <a:latin typeface="Montserrat SemiBold" pitchFamily="2" charset="0"/>
              </a:rPr>
              <a:t>, determine the maximum distance you can see from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69B9B-3F0D-D57A-CBE0-50F88E04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B76A83-8AEB-D532-F1B5-F1148E7CA43B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28377-A0DD-6F70-5B3F-664DF7603012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5F532-BBDA-3002-2EF7-DDE45BA7FBE5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2D8CD-75D1-40EB-FF65-056C687CB4AD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98CCC-9062-AB4E-0785-392A294C6C83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C40BEE-9519-F14D-A414-F48ACB074899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454A22-5A15-3164-7259-8905368B3B53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1B680B-85C3-4DE4-EDBD-0D5627DAB632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426487-435D-BF38-CB57-906DB7652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6544143" y="2715464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14D040-4B22-95B3-2417-F526FD68C981}"/>
              </a:ext>
            </a:extLst>
          </p:cNvPr>
          <p:cNvCxnSpPr>
            <a:cxnSpLocks/>
          </p:cNvCxnSpPr>
          <p:nvPr/>
        </p:nvCxnSpPr>
        <p:spPr>
          <a:xfrm flipH="1">
            <a:off x="3738374" y="2749332"/>
            <a:ext cx="286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C4E582-BC24-2687-6FE8-7D3FDC5A4458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CEDF4052-7AA1-D889-DBE0-D63271FB02D2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A6FF9086-E5B3-EEBF-0646-9324C7694367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DB205B28-B2EF-73CB-8C51-7E0B4E40CF5B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091D00B6-2131-51D9-0901-2B5AFA0AFF4C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A34BD731-4037-7DFC-72BD-4A8D95469855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A362B684-958D-1694-8EC1-BEC7B9CB9EA3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5942689A-4176-4B75-3B62-61951207B46E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0881CC18-F91C-7E53-D5A7-FB6A55082A88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860D5774-F4E0-252D-47D8-F46DF9970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860D5774-F4E0-252D-47D8-F46DF997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CF20ED09-81AB-8A12-32B6-CEFF6889F8D2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82DB8541-933A-44E1-AB18-D2B68FD7F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82DB8541-933A-44E1-AB18-D2B68FD7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76BDE6DE-33B6-0C06-0A1C-941DAE3117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76BDE6DE-33B6-0C06-0A1C-941DAE31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84996527-971F-53CD-606D-8C909BFF2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84996527-971F-53CD-606D-8C909BFF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36;p36">
                <a:extLst>
                  <a:ext uri="{FF2B5EF4-FFF2-40B4-BE49-F238E27FC236}">
                    <a16:creationId xmlns:a16="http://schemas.microsoft.com/office/drawing/2014/main" id="{F1822AFC-0A82-8F75-A1B8-B71D6387FB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7821" y="4037362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8" name="Google Shape;336;p36">
                <a:extLst>
                  <a:ext uri="{FF2B5EF4-FFF2-40B4-BE49-F238E27FC236}">
                    <a16:creationId xmlns:a16="http://schemas.microsoft.com/office/drawing/2014/main" id="{F1822AFC-0A82-8F75-A1B8-B71D6387F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821" y="4037362"/>
                <a:ext cx="384884" cy="464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B868E419-9511-AC7E-0E08-AAB4CE63D64D}"/>
              </a:ext>
            </a:extLst>
          </p:cNvPr>
          <p:cNvSpPr txBox="1">
            <a:spLocks/>
          </p:cNvSpPr>
          <p:nvPr/>
        </p:nvSpPr>
        <p:spPr>
          <a:xfrm>
            <a:off x="5345538" y="407115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19" name="Google Shape;336;p36">
            <a:extLst>
              <a:ext uri="{FF2B5EF4-FFF2-40B4-BE49-F238E27FC236}">
                <a16:creationId xmlns:a16="http://schemas.microsoft.com/office/drawing/2014/main" id="{A705CFDA-D08D-A394-88DD-1D4A1BF52981}"/>
              </a:ext>
            </a:extLst>
          </p:cNvPr>
          <p:cNvSpPr txBox="1">
            <a:spLocks/>
          </p:cNvSpPr>
          <p:nvPr/>
        </p:nvSpPr>
        <p:spPr>
          <a:xfrm>
            <a:off x="5899985" y="4060390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71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>
          <a:extLst>
            <a:ext uri="{FF2B5EF4-FFF2-40B4-BE49-F238E27FC236}">
              <a16:creationId xmlns:a16="http://schemas.microsoft.com/office/drawing/2014/main" id="{CD31C9F9-7880-C248-2FC5-D079C4DBC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>
            <a:extLst>
              <a:ext uri="{FF2B5EF4-FFF2-40B4-BE49-F238E27FC236}">
                <a16:creationId xmlns:a16="http://schemas.microsoft.com/office/drawing/2014/main" id="{7EEAA724-59F8-2136-11E1-C08B74F4BC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249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103D31-11D5-A014-4A43-22D58421147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3943C5C2-96F1-2B12-650D-6B5D14C128BC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77448C0E-594D-9882-B6FD-BCD1567CA35F}"/>
              </a:ext>
            </a:extLst>
          </p:cNvPr>
          <p:cNvSpPr txBox="1">
            <a:spLocks/>
          </p:cNvSpPr>
          <p:nvPr/>
        </p:nvSpPr>
        <p:spPr>
          <a:xfrm>
            <a:off x="720927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Model Solution: Monotonic Stack</a:t>
            </a:r>
          </a:p>
          <a:p>
            <a:r>
              <a:rPr lang="en-US" sz="1800" dirty="0">
                <a:solidFill>
                  <a:schemeClr val="accent4"/>
                </a:solidFill>
                <a:latin typeface="Montserrat SemiBold" pitchFamily="2" charset="0"/>
              </a:rPr>
              <a:t>a.k.a. a stack that is non-decreasing / non-increasing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418BC-50A6-94E8-4E72-2DFC804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A8894C-6E09-4858-3D8B-C8E33141105E}"/>
              </a:ext>
            </a:extLst>
          </p:cNvPr>
          <p:cNvSpPr/>
          <p:nvPr/>
        </p:nvSpPr>
        <p:spPr>
          <a:xfrm>
            <a:off x="2484121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1DE53-A81A-A138-3123-C3A5A3B98AA2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49C82-D67D-8450-8DE0-BAA8EAACA5ED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42D0B-90AB-1C79-D3DF-2D1D262A6FD3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36916-F0BC-6FD4-E9A9-3BECF0184FFB}"/>
              </a:ext>
            </a:extLst>
          </p:cNvPr>
          <p:cNvSpPr/>
          <p:nvPr/>
        </p:nvSpPr>
        <p:spPr>
          <a:xfrm>
            <a:off x="5283308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E3713-35A8-7843-AB08-57E0A8C35A74}"/>
              </a:ext>
            </a:extLst>
          </p:cNvPr>
          <p:cNvSpPr/>
          <p:nvPr/>
        </p:nvSpPr>
        <p:spPr>
          <a:xfrm>
            <a:off x="5843145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FAFE9-FDE2-33E4-F11A-692BEFD14A38}"/>
              </a:ext>
            </a:extLst>
          </p:cNvPr>
          <p:cNvSpPr/>
          <p:nvPr/>
        </p:nvSpPr>
        <p:spPr>
          <a:xfrm>
            <a:off x="6402983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5A2F0D-2098-3D88-6C54-1AE126D42C46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F201EF-FE35-758C-B6F1-08A40A62B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6544143" y="2715464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5A4A9D-4B33-548C-8BEE-859653EAC0B1}"/>
              </a:ext>
            </a:extLst>
          </p:cNvPr>
          <p:cNvCxnSpPr>
            <a:cxnSpLocks/>
          </p:cNvCxnSpPr>
          <p:nvPr/>
        </p:nvCxnSpPr>
        <p:spPr>
          <a:xfrm flipH="1">
            <a:off x="3738374" y="2749332"/>
            <a:ext cx="286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4FE370-F782-D8E9-B31D-65D75911E4BA}"/>
              </a:ext>
            </a:extLst>
          </p:cNvPr>
          <p:cNvSpPr txBox="1"/>
          <p:nvPr/>
        </p:nvSpPr>
        <p:spPr>
          <a:xfrm>
            <a:off x="2651260" y="4818323"/>
            <a:ext cx="21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4" name="Google Shape;336;p36">
            <a:extLst>
              <a:ext uri="{FF2B5EF4-FFF2-40B4-BE49-F238E27FC236}">
                <a16:creationId xmlns:a16="http://schemas.microsoft.com/office/drawing/2014/main" id="{A9A24EFD-3597-98E5-2495-31FBBDD91F7B}"/>
              </a:ext>
            </a:extLst>
          </p:cNvPr>
          <p:cNvSpPr txBox="1">
            <a:spLocks/>
          </p:cNvSpPr>
          <p:nvPr/>
        </p:nvSpPr>
        <p:spPr>
          <a:xfrm>
            <a:off x="2538425" y="4586273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25" name="Google Shape;336;p36">
            <a:extLst>
              <a:ext uri="{FF2B5EF4-FFF2-40B4-BE49-F238E27FC236}">
                <a16:creationId xmlns:a16="http://schemas.microsoft.com/office/drawing/2014/main" id="{4607EC78-FA91-DB36-CDA9-57C0110912B2}"/>
              </a:ext>
            </a:extLst>
          </p:cNvPr>
          <p:cNvSpPr txBox="1">
            <a:spLocks/>
          </p:cNvSpPr>
          <p:nvPr/>
        </p:nvSpPr>
        <p:spPr>
          <a:xfrm>
            <a:off x="3663909" y="458729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2</a:t>
            </a:r>
          </a:p>
        </p:txBody>
      </p:sp>
      <p:sp>
        <p:nvSpPr>
          <p:cNvPr id="26" name="Google Shape;336;p36">
            <a:extLst>
              <a:ext uri="{FF2B5EF4-FFF2-40B4-BE49-F238E27FC236}">
                <a16:creationId xmlns:a16="http://schemas.microsoft.com/office/drawing/2014/main" id="{1CEBE1C0-38E5-927A-D612-F9EC5A1D2C30}"/>
              </a:ext>
            </a:extLst>
          </p:cNvPr>
          <p:cNvSpPr txBox="1">
            <a:spLocks/>
          </p:cNvSpPr>
          <p:nvPr/>
        </p:nvSpPr>
        <p:spPr>
          <a:xfrm>
            <a:off x="426820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3</a:t>
            </a:r>
          </a:p>
        </p:txBody>
      </p:sp>
      <p:sp>
        <p:nvSpPr>
          <p:cNvPr id="27" name="Google Shape;336;p36">
            <a:extLst>
              <a:ext uri="{FF2B5EF4-FFF2-40B4-BE49-F238E27FC236}">
                <a16:creationId xmlns:a16="http://schemas.microsoft.com/office/drawing/2014/main" id="{7EB18116-BA97-3933-DC44-A6FB3E3D22B9}"/>
              </a:ext>
            </a:extLst>
          </p:cNvPr>
          <p:cNvSpPr txBox="1">
            <a:spLocks/>
          </p:cNvSpPr>
          <p:nvPr/>
        </p:nvSpPr>
        <p:spPr>
          <a:xfrm>
            <a:off x="4783583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4</a:t>
            </a:r>
          </a:p>
        </p:txBody>
      </p:sp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E454B51D-5624-368D-3BD5-AF6F3DE8A236}"/>
              </a:ext>
            </a:extLst>
          </p:cNvPr>
          <p:cNvSpPr txBox="1">
            <a:spLocks/>
          </p:cNvSpPr>
          <p:nvPr/>
        </p:nvSpPr>
        <p:spPr>
          <a:xfrm>
            <a:off x="5343421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5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5EE04C76-04FF-F51C-73B4-A214D95258FE}"/>
              </a:ext>
            </a:extLst>
          </p:cNvPr>
          <p:cNvSpPr txBox="1">
            <a:spLocks/>
          </p:cNvSpPr>
          <p:nvPr/>
        </p:nvSpPr>
        <p:spPr>
          <a:xfrm>
            <a:off x="5908488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6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64F38A6E-1FEB-608D-2619-C7453133433A}"/>
              </a:ext>
            </a:extLst>
          </p:cNvPr>
          <p:cNvSpPr txBox="1">
            <a:spLocks/>
          </p:cNvSpPr>
          <p:nvPr/>
        </p:nvSpPr>
        <p:spPr>
          <a:xfrm>
            <a:off x="6463096" y="4583214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7</a:t>
            </a:r>
          </a:p>
        </p:txBody>
      </p:sp>
      <p:sp>
        <p:nvSpPr>
          <p:cNvPr id="31" name="Google Shape;336;p36">
            <a:extLst>
              <a:ext uri="{FF2B5EF4-FFF2-40B4-BE49-F238E27FC236}">
                <a16:creationId xmlns:a16="http://schemas.microsoft.com/office/drawing/2014/main" id="{2008F9B3-9333-471D-FC29-40E77D194474}"/>
              </a:ext>
            </a:extLst>
          </p:cNvPr>
          <p:cNvSpPr txBox="1">
            <a:spLocks/>
          </p:cNvSpPr>
          <p:nvPr/>
        </p:nvSpPr>
        <p:spPr>
          <a:xfrm>
            <a:off x="3104008" y="459047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F7A56BD2-DB2B-EB4C-EC76-21E0AEA310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2" name="Google Shape;336;p36">
                <a:extLst>
                  <a:ext uri="{FF2B5EF4-FFF2-40B4-BE49-F238E27FC236}">
                    <a16:creationId xmlns:a16="http://schemas.microsoft.com/office/drawing/2014/main" id="{F7A56BD2-DB2B-EB4C-EC76-21E0AEA31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86" y="4071155"/>
                <a:ext cx="384884" cy="464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36;p36">
            <a:extLst>
              <a:ext uri="{FF2B5EF4-FFF2-40B4-BE49-F238E27FC236}">
                <a16:creationId xmlns:a16="http://schemas.microsoft.com/office/drawing/2014/main" id="{8F646B13-06E1-64A9-48F7-E45D8D6F2413}"/>
              </a:ext>
            </a:extLst>
          </p:cNvPr>
          <p:cNvSpPr txBox="1">
            <a:spLocks/>
          </p:cNvSpPr>
          <p:nvPr/>
        </p:nvSpPr>
        <p:spPr>
          <a:xfrm>
            <a:off x="3108174" y="4066247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300AE929-F6AB-753F-CBB5-3B9C81E0B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7" name="Google Shape;336;p36">
                <a:extLst>
                  <a:ext uri="{FF2B5EF4-FFF2-40B4-BE49-F238E27FC236}">
                    <a16:creationId xmlns:a16="http://schemas.microsoft.com/office/drawing/2014/main" id="{300AE929-F6AB-753F-CBB5-3B9C81E0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62" y="4081650"/>
                <a:ext cx="384884" cy="464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FF6FED4E-0090-A7C9-0503-D9450664D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FF6FED4E-0090-A7C9-0503-D9450664D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0" y="4060390"/>
                <a:ext cx="384884" cy="464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A22447A5-9938-32FB-3589-50AA87E9C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5" name="Google Shape;336;p36">
                <a:extLst>
                  <a:ext uri="{FF2B5EF4-FFF2-40B4-BE49-F238E27FC236}">
                    <a16:creationId xmlns:a16="http://schemas.microsoft.com/office/drawing/2014/main" id="{A22447A5-9938-32FB-3589-50AA87E9C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95" y="4060390"/>
                <a:ext cx="384884" cy="464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36;p36">
                <a:extLst>
                  <a:ext uri="{FF2B5EF4-FFF2-40B4-BE49-F238E27FC236}">
                    <a16:creationId xmlns:a16="http://schemas.microsoft.com/office/drawing/2014/main" id="{50A2D679-35B2-3023-ED36-D207E6BA8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7821" y="4037362"/>
                <a:ext cx="38488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8" name="Google Shape;336;p36">
                <a:extLst>
                  <a:ext uri="{FF2B5EF4-FFF2-40B4-BE49-F238E27FC236}">
                    <a16:creationId xmlns:a16="http://schemas.microsoft.com/office/drawing/2014/main" id="{50A2D679-35B2-3023-ED36-D207E6BA8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821" y="4037362"/>
                <a:ext cx="384884" cy="4641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336;p36">
            <a:extLst>
              <a:ext uri="{FF2B5EF4-FFF2-40B4-BE49-F238E27FC236}">
                <a16:creationId xmlns:a16="http://schemas.microsoft.com/office/drawing/2014/main" id="{9FA7FC0F-8A8A-5B44-1490-83F183B3686B}"/>
              </a:ext>
            </a:extLst>
          </p:cNvPr>
          <p:cNvSpPr txBox="1">
            <a:spLocks/>
          </p:cNvSpPr>
          <p:nvPr/>
        </p:nvSpPr>
        <p:spPr>
          <a:xfrm>
            <a:off x="5345538" y="4071155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0</a:t>
            </a:r>
          </a:p>
        </p:txBody>
      </p:sp>
      <p:sp>
        <p:nvSpPr>
          <p:cNvPr id="19" name="Google Shape;336;p36">
            <a:extLst>
              <a:ext uri="{FF2B5EF4-FFF2-40B4-BE49-F238E27FC236}">
                <a16:creationId xmlns:a16="http://schemas.microsoft.com/office/drawing/2014/main" id="{F06855B6-85D8-6398-F86B-93B9521EA44C}"/>
              </a:ext>
            </a:extLst>
          </p:cNvPr>
          <p:cNvSpPr txBox="1">
            <a:spLocks/>
          </p:cNvSpPr>
          <p:nvPr/>
        </p:nvSpPr>
        <p:spPr>
          <a:xfrm>
            <a:off x="5899985" y="4060390"/>
            <a:ext cx="43960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1800" dirty="0">
                <a:latin typeface="Montserrat SemiBold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788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369570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417462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240069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44102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250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23" name="Google Shape;336;p36">
            <a:extLst>
              <a:ext uri="{FF2B5EF4-FFF2-40B4-BE49-F238E27FC236}">
                <a16:creationId xmlns:a16="http://schemas.microsoft.com/office/drawing/2014/main" id="{57A5A28F-D1FD-63DA-2DAC-74BD28D1D7E9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Model Solution: Monotonic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BC882-6B08-1518-5CB5-E6F63020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28" name="Google Shape;336;p36">
            <a:extLst>
              <a:ext uri="{FF2B5EF4-FFF2-40B4-BE49-F238E27FC236}">
                <a16:creationId xmlns:a16="http://schemas.microsoft.com/office/drawing/2014/main" id="{01A8D412-F142-AEDA-7036-1DAFAC26AB37}"/>
              </a:ext>
            </a:extLst>
          </p:cNvPr>
          <p:cNvSpPr txBox="1">
            <a:spLocks/>
          </p:cNvSpPr>
          <p:nvPr/>
        </p:nvSpPr>
        <p:spPr>
          <a:xfrm>
            <a:off x="714000" y="1567293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solidFill>
                  <a:schemeClr val="accent4"/>
                </a:solidFill>
                <a:latin typeface="Montserrat SemiBold" pitchFamily="2" charset="0"/>
              </a:rPr>
              <a:t>a.k.a. a stack that is non-decreasing / non-increasing</a:t>
            </a:r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814EC393-E39C-C85A-C6A7-71C6E9B2C6FB}"/>
              </a:ext>
            </a:extLst>
          </p:cNvPr>
          <p:cNvSpPr txBox="1">
            <a:spLocks/>
          </p:cNvSpPr>
          <p:nvPr/>
        </p:nvSpPr>
        <p:spPr>
          <a:xfrm>
            <a:off x="714000" y="2196265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Traverse through the array, and store into a stack</a:t>
            </a:r>
          </a:p>
        </p:txBody>
      </p:sp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24A14087-50D9-A36B-D065-199F7E7EC373}"/>
              </a:ext>
            </a:extLst>
          </p:cNvPr>
          <p:cNvSpPr txBox="1">
            <a:spLocks/>
          </p:cNvSpPr>
          <p:nvPr/>
        </p:nvSpPr>
        <p:spPr>
          <a:xfrm>
            <a:off x="714000" y="2727960"/>
            <a:ext cx="704867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If current element &gt;= last element in stack, pop elements in the stack that are smaller than or equal to the current element.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ABDFA06A-E90B-7B1F-EBD6-75A428EF7B28}"/>
              </a:ext>
            </a:extLst>
          </p:cNvPr>
          <p:cNvSpPr txBox="1">
            <a:spLocks/>
          </p:cNvSpPr>
          <p:nvPr/>
        </p:nvSpPr>
        <p:spPr>
          <a:xfrm>
            <a:off x="714000" y="3663560"/>
            <a:ext cx="704867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  <a:latin typeface="Montserrat SemiBold" pitchFamily="2" charset="0"/>
                <a:sym typeface="Wingdings" panose="05000000000000000000" pitchFamily="2" charset="2"/>
              </a:rPr>
              <a:t> Hills that do not obstruct visibility</a:t>
            </a:r>
            <a:endParaRPr lang="en-US" sz="1800" dirty="0">
              <a:solidFill>
                <a:schemeClr val="accent5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2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251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BC882-6B08-1518-5CB5-E6F63020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24A14087-50D9-A36B-D065-199F7E7EC373}"/>
              </a:ext>
            </a:extLst>
          </p:cNvPr>
          <p:cNvSpPr txBox="1">
            <a:spLocks/>
          </p:cNvSpPr>
          <p:nvPr/>
        </p:nvSpPr>
        <p:spPr>
          <a:xfrm>
            <a:off x="714000" y="1307551"/>
            <a:ext cx="704867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If current element &gt;= last element in stack, pop elements in the stack that are smaller than or equal to the current element.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ABDFA06A-E90B-7B1F-EBD6-75A428EF7B28}"/>
              </a:ext>
            </a:extLst>
          </p:cNvPr>
          <p:cNvSpPr txBox="1">
            <a:spLocks/>
          </p:cNvSpPr>
          <p:nvPr/>
        </p:nvSpPr>
        <p:spPr>
          <a:xfrm>
            <a:off x="714000" y="2201649"/>
            <a:ext cx="704867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  <a:latin typeface="Montserrat SemiBold" pitchFamily="2" charset="0"/>
                <a:sym typeface="Wingdings" panose="05000000000000000000" pitchFamily="2" charset="2"/>
              </a:rPr>
              <a:t> Hills that do not obstruct visibility</a:t>
            </a:r>
            <a:endParaRPr lang="en-US" sz="1800" dirty="0">
              <a:solidFill>
                <a:schemeClr val="accent5"/>
              </a:solidFill>
              <a:latin typeface="Montserrat SemiBold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A34265-08C5-8EE6-12D8-6D38FF0B976C}"/>
              </a:ext>
            </a:extLst>
          </p:cNvPr>
          <p:cNvSpPr/>
          <p:nvPr/>
        </p:nvSpPr>
        <p:spPr>
          <a:xfrm>
            <a:off x="3603796" y="4037362"/>
            <a:ext cx="559837" cy="52187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88342-6908-E213-562A-A40DE491153B}"/>
              </a:ext>
            </a:extLst>
          </p:cNvPr>
          <p:cNvSpPr/>
          <p:nvPr/>
        </p:nvSpPr>
        <p:spPr>
          <a:xfrm>
            <a:off x="4163633" y="3521933"/>
            <a:ext cx="559837" cy="10372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F676B-ED56-E943-C8EF-BCC9909061EE}"/>
              </a:ext>
            </a:extLst>
          </p:cNvPr>
          <p:cNvSpPr/>
          <p:nvPr/>
        </p:nvSpPr>
        <p:spPr>
          <a:xfrm>
            <a:off x="4723470" y="2990118"/>
            <a:ext cx="559837" cy="15691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872E45-71C9-9C48-0719-FC7E3D691D04}"/>
              </a:ext>
            </a:extLst>
          </p:cNvPr>
          <p:cNvCxnSpPr>
            <a:cxnSpLocks/>
          </p:cNvCxnSpPr>
          <p:nvPr/>
        </p:nvCxnSpPr>
        <p:spPr>
          <a:xfrm>
            <a:off x="1622425" y="4603520"/>
            <a:ext cx="589645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F969AB69-25F1-F079-82DF-DE5473B00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10706" r="27170" b="19294"/>
          <a:stretch/>
        </p:blipFill>
        <p:spPr bwMode="auto">
          <a:xfrm>
            <a:off x="4867743" y="2699606"/>
            <a:ext cx="213940" cy="2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700B4B-57DC-5384-EBB0-2D916036AE47}"/>
              </a:ext>
            </a:extLst>
          </p:cNvPr>
          <p:cNvCxnSpPr>
            <a:cxnSpLocks/>
          </p:cNvCxnSpPr>
          <p:nvPr/>
        </p:nvCxnSpPr>
        <p:spPr>
          <a:xfrm flipH="1">
            <a:off x="2061974" y="2733474"/>
            <a:ext cx="286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252</a:t>
            </a:fld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5E0F86A-F246-0551-98A6-14650184858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" sz="2600" dirty="0"/>
              <a:t>4. Mountain Stack</a:t>
            </a:r>
            <a:endParaRPr lang="en-SG" sz="2600"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47890"/>
            <a:ext cx="7548026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lang="en-US" sz="2000" dirty="0">
              <a:latin typeface="Montserrat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BC882-6B08-1518-5CB5-E6F63020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500" y="1247890"/>
            <a:ext cx="7124700" cy="3276600"/>
          </a:xfrm>
          <a:prstGeom prst="rect">
            <a:avLst/>
          </a:prstGeom>
        </p:spPr>
      </p:pic>
      <p:sp>
        <p:nvSpPr>
          <p:cNvPr id="29" name="Google Shape;336;p36">
            <a:extLst>
              <a:ext uri="{FF2B5EF4-FFF2-40B4-BE49-F238E27FC236}">
                <a16:creationId xmlns:a16="http://schemas.microsoft.com/office/drawing/2014/main" id="{24A14087-50D9-A36B-D065-199F7E7EC373}"/>
              </a:ext>
            </a:extLst>
          </p:cNvPr>
          <p:cNvSpPr txBox="1">
            <a:spLocks/>
          </p:cNvSpPr>
          <p:nvPr/>
        </p:nvSpPr>
        <p:spPr>
          <a:xfrm>
            <a:off x="714000" y="1307551"/>
            <a:ext cx="704867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If current element &gt;= last element in stack, pop elements in the stack that are smaller than or equal to the current element.</a:t>
            </a:r>
          </a:p>
        </p:txBody>
      </p:sp>
      <p:sp>
        <p:nvSpPr>
          <p:cNvPr id="30" name="Google Shape;336;p36">
            <a:extLst>
              <a:ext uri="{FF2B5EF4-FFF2-40B4-BE49-F238E27FC236}">
                <a16:creationId xmlns:a16="http://schemas.microsoft.com/office/drawing/2014/main" id="{ABDFA06A-E90B-7B1F-EBD6-75A428EF7B28}"/>
              </a:ext>
            </a:extLst>
          </p:cNvPr>
          <p:cNvSpPr txBox="1">
            <a:spLocks/>
          </p:cNvSpPr>
          <p:nvPr/>
        </p:nvSpPr>
        <p:spPr>
          <a:xfrm>
            <a:off x="714000" y="2257310"/>
            <a:ext cx="7048672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  <a:latin typeface="Montserrat SemiBold" pitchFamily="2" charset="0"/>
                <a:sym typeface="Wingdings" panose="05000000000000000000" pitchFamily="2" charset="2"/>
              </a:rPr>
              <a:t> Hills that do not obstruct visibility</a:t>
            </a:r>
            <a:endParaRPr lang="en-US" sz="1800" dirty="0">
              <a:solidFill>
                <a:schemeClr val="accent5"/>
              </a:solidFill>
              <a:latin typeface="Montserrat SemiBold" pitchFamily="2" charset="0"/>
            </a:endParaRP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F781307-8B11-015F-8109-C9C34968BB75}"/>
              </a:ext>
            </a:extLst>
          </p:cNvPr>
          <p:cNvSpPr txBox="1">
            <a:spLocks/>
          </p:cNvSpPr>
          <p:nvPr/>
        </p:nvSpPr>
        <p:spPr>
          <a:xfrm>
            <a:off x="714000" y="2654140"/>
            <a:ext cx="6518073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dirty="0">
                <a:latin typeface="Montserrat SemiBold" pitchFamily="2" charset="0"/>
              </a:rPr>
              <a:t>If current element &lt; last element, do nothing.</a:t>
            </a:r>
          </a:p>
          <a:p>
            <a:endParaRPr lang="en-US" sz="1800" dirty="0">
              <a:latin typeface="Montserrat SemiBold" pitchFamily="2" charset="0"/>
            </a:endParaRPr>
          </a:p>
          <a:p>
            <a:r>
              <a:rPr lang="en-US" sz="1800" dirty="0">
                <a:latin typeface="Montserrat SemiBold" pitchFamily="2" charset="0"/>
              </a:rPr>
              <a:t>If stack is empty, visibility is infinite.</a:t>
            </a:r>
          </a:p>
          <a:p>
            <a:endParaRPr lang="en-US" sz="1800" dirty="0">
              <a:latin typeface="Montserrat SemiBold" pitchFamily="2" charset="0"/>
            </a:endParaRPr>
          </a:p>
          <a:p>
            <a:r>
              <a:rPr lang="en-US" sz="1800" dirty="0">
                <a:latin typeface="Montserrat SemiBold" pitchFamily="2" charset="0"/>
              </a:rPr>
              <a:t>At the end, push the current index onto the stack.</a:t>
            </a:r>
          </a:p>
          <a:p>
            <a:endParaRPr lang="en-US" sz="1800" dirty="0">
              <a:latin typeface="Montserrat SemiBold" pitchFamily="2" charset="0"/>
            </a:endParaRPr>
          </a:p>
          <a:p>
            <a:endParaRPr lang="en-US" sz="18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253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1" y="1203440"/>
            <a:ext cx="24864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Sort a queue using another queue with O(1) additional space.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pic>
        <p:nvPicPr>
          <p:cNvPr id="2050" name="Picture 2" descr="Two lines Blank Template - Imgflip">
            <a:extLst>
              <a:ext uri="{FF2B5EF4-FFF2-40B4-BE49-F238E27FC236}">
                <a16:creationId xmlns:a16="http://schemas.microsoft.com/office/drawing/2014/main" id="{98E9C974-5E52-8B27-DEF3-351EBE9E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65" y="1367190"/>
            <a:ext cx="41433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88223-9BC1-E821-C738-A6EC856ECD24}"/>
              </a:ext>
            </a:extLst>
          </p:cNvPr>
          <p:cNvSpPr txBox="1"/>
          <p:nvPr/>
        </p:nvSpPr>
        <p:spPr>
          <a:xfrm rot="418572">
            <a:off x="5066162" y="1561470"/>
            <a:ext cx="1342259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First Queue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C5F03-57F1-1D5C-65E2-381E6FE88380}"/>
              </a:ext>
            </a:extLst>
          </p:cNvPr>
          <p:cNvSpPr txBox="1"/>
          <p:nvPr/>
        </p:nvSpPr>
        <p:spPr>
          <a:xfrm rot="418572">
            <a:off x="6744590" y="1753981"/>
            <a:ext cx="1444030" cy="338554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Other Queue</a:t>
            </a:r>
            <a:endParaRPr lang="en-SG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B4B61-C448-6BA0-9796-380F43EE7D18}"/>
              </a:ext>
            </a:extLst>
          </p:cNvPr>
          <p:cNvSpPr/>
          <p:nvPr/>
        </p:nvSpPr>
        <p:spPr>
          <a:xfrm>
            <a:off x="731520" y="1653540"/>
            <a:ext cx="3375660" cy="36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254</a:t>
            </a:fld>
            <a:endParaRPr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584440"/>
            <a:ext cx="543533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Naïve: Selection-sort like</a:t>
            </a:r>
          </a:p>
          <a:p>
            <a:endParaRPr lang="en-US" sz="1000" dirty="0">
              <a:latin typeface="Montserrat SemiBold" pitchFamily="2" charset="0"/>
            </a:endParaRPr>
          </a:p>
          <a:p>
            <a:r>
              <a:rPr lang="en-US" sz="2000" dirty="0">
                <a:latin typeface="Montserrat SemiBold" pitchFamily="2" charset="0"/>
              </a:rPr>
              <a:t>Find minimum, add to the other queue. Return other queue</a:t>
            </a:r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E1A657-5CAF-BB66-6946-F612C33FF6BF}"/>
              </a:ext>
            </a:extLst>
          </p:cNvPr>
          <p:cNvSpPr/>
          <p:nvPr/>
        </p:nvSpPr>
        <p:spPr>
          <a:xfrm>
            <a:off x="731520" y="3147060"/>
            <a:ext cx="3634740" cy="3645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Google Shape;336;p36">
            <a:extLst>
              <a:ext uri="{FF2B5EF4-FFF2-40B4-BE49-F238E27FC236}">
                <a16:creationId xmlns:a16="http://schemas.microsoft.com/office/drawing/2014/main" id="{CC8C5411-32C3-C554-FBEA-25F1476999D5}"/>
              </a:ext>
            </a:extLst>
          </p:cNvPr>
          <p:cNvSpPr txBox="1">
            <a:spLocks/>
          </p:cNvSpPr>
          <p:nvPr/>
        </p:nvSpPr>
        <p:spPr>
          <a:xfrm>
            <a:off x="714000" y="3077960"/>
            <a:ext cx="5435339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 err="1">
                <a:latin typeface="Montserrat SemiBold" pitchFamily="2" charset="0"/>
              </a:rPr>
              <a:t>Optimised</a:t>
            </a:r>
            <a:r>
              <a:rPr lang="en-US" sz="2000" dirty="0">
                <a:latin typeface="Montserrat SemiBold" pitchFamily="2" charset="0"/>
              </a:rPr>
              <a:t>: </a:t>
            </a:r>
            <a:r>
              <a:rPr lang="en-US" sz="2000" dirty="0" err="1">
                <a:latin typeface="Montserrat SemiBold" pitchFamily="2" charset="0"/>
              </a:rPr>
              <a:t>MergeSort</a:t>
            </a:r>
            <a:r>
              <a:rPr lang="en-US" sz="2000" dirty="0">
                <a:latin typeface="Montserrat SemiBold" pitchFamily="2" charset="0"/>
              </a:rPr>
              <a:t>-like</a:t>
            </a:r>
          </a:p>
          <a:p>
            <a:endParaRPr lang="en-US" sz="1000" dirty="0">
              <a:latin typeface="Montserrat SemiBold" pitchFamily="2" charset="0"/>
            </a:endParaRPr>
          </a:p>
          <a:p>
            <a:r>
              <a:rPr lang="en-US" sz="2000" dirty="0">
                <a:latin typeface="Montserrat SemiBold" pitchFamily="2" charset="0"/>
              </a:rPr>
              <a:t>Recall iterative merge sort?</a:t>
            </a:r>
          </a:p>
        </p:txBody>
      </p:sp>
    </p:spTree>
    <p:extLst>
      <p:ext uri="{BB962C8B-B14F-4D97-AF65-F5344CB8AC3E}">
        <p14:creationId xmlns:p14="http://schemas.microsoft.com/office/powerpoint/2010/main" val="4014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0553" y="207021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2716613" y="207020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3452673" y="207020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4188733" y="207020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924793" y="207020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5660853" y="207020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6393668" y="207020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7129728" y="207020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13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0553" y="207021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2716613" y="207020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3452673" y="207020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4188733" y="207020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924793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5660853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6393668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7129728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01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0553" y="295811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80553" y="207020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2716613" y="207020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2673" y="207020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188733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924793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5657608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6393668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3CC7D-7D12-4EB4-27AB-BA5D0352CB55}"/>
              </a:ext>
            </a:extLst>
          </p:cNvPr>
          <p:cNvSpPr txBox="1"/>
          <p:nvPr/>
        </p:nvSpPr>
        <p:spPr>
          <a:xfrm>
            <a:off x="3828648" y="1289616"/>
            <a:ext cx="357799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Dequeue Q1 </a:t>
            </a:r>
            <a:r>
              <a:rPr lang="en-US" sz="1800" dirty="0">
                <a:solidFill>
                  <a:schemeClr val="bg1"/>
                </a:solidFill>
                <a:latin typeface="Montserrat SemiBold" pitchFamily="2" charset="0"/>
                <a:sym typeface="Wingdings" panose="05000000000000000000" pitchFamily="2" charset="2"/>
              </a:rPr>
              <a:t> Enqueue Q2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2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0553" y="295811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2716613" y="207020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2673" y="207020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188733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924793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5657608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6393668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3CC7D-7D12-4EB4-27AB-BA5D0352CB55}"/>
              </a:ext>
            </a:extLst>
          </p:cNvPr>
          <p:cNvSpPr txBox="1"/>
          <p:nvPr/>
        </p:nvSpPr>
        <p:spPr>
          <a:xfrm>
            <a:off x="3828648" y="1289616"/>
            <a:ext cx="37532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Compare first element (peek)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80553" y="207020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1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0553" y="295811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1977308" y="207020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2713368" y="207020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8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85488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91830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565436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3CC7D-7D12-4EB4-27AB-BA5D0352CB55}"/>
              </a:ext>
            </a:extLst>
          </p:cNvPr>
          <p:cNvSpPr txBox="1"/>
          <p:nvPr/>
        </p:nvSpPr>
        <p:spPr>
          <a:xfrm>
            <a:off x="3828648" y="1289616"/>
            <a:ext cx="4141872" cy="369332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Dequeue smaller </a:t>
            </a:r>
            <a:r>
              <a:rPr lang="en-US" sz="1800" dirty="0">
                <a:solidFill>
                  <a:schemeClr val="bg1"/>
                </a:solidFill>
                <a:latin typeface="Montserrat SemiBold" pitchFamily="2" charset="0"/>
                <a:sym typeface="Wingdings" panose="05000000000000000000" pitchFamily="2" charset="2"/>
              </a:rPr>
              <a:t> Enqueue Q1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6393668" y="207020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8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136324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3359085" y="2743201"/>
            <a:ext cx="647700" cy="158496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495300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17907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2518495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7129728" y="207020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6393668" y="207020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1977308" y="2070208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2713368" y="2070207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8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85488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91830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565436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3CC7D-7D12-4EB4-27AB-BA5D0352CB55}"/>
              </a:ext>
            </a:extLst>
          </p:cNvPr>
          <p:cNvSpPr txBox="1"/>
          <p:nvPr/>
        </p:nvSpPr>
        <p:spPr>
          <a:xfrm>
            <a:off x="3828648" y="1289616"/>
            <a:ext cx="4141872" cy="369332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Dequeue next </a:t>
            </a:r>
            <a:r>
              <a:rPr lang="en-US" sz="1800" dirty="0">
                <a:solidFill>
                  <a:schemeClr val="bg1"/>
                </a:solidFill>
                <a:latin typeface="Montserrat SemiBold" pitchFamily="2" charset="0"/>
                <a:sym typeface="Wingdings" panose="05000000000000000000" pitchFamily="2" charset="2"/>
              </a:rPr>
              <a:t> Enqueue Q1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712972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6393668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1977308" y="207020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2713368" y="207020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8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85488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91830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565436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2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639366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5657608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1977307" y="295811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1977308" y="207020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2713368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3449428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18224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91830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6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566409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28038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7123238" y="207020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6393668" y="2070207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83798" y="2070206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2719858" y="2070205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5267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18873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3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566409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28038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712323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6393668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83798" y="207020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2719858" y="207020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5267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18873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3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492154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185488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638068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5651118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8379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1990288" y="2070205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2710123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3446183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4193109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3457049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5652249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4922679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6401288" y="2070200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7129727" y="2070200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1981684" y="2070204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7744" y="2070203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7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4193109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3457049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5652249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4922679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6401288" y="2070200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7129727" y="2070200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1981684" y="207020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7744" y="2070203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3464186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2728126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923326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4193756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5672365" y="2070200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6400804" y="2070200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1981684" y="2070204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197730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5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20990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84930" y="207020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0130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560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929169" y="2070200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5657608" y="2070200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7144970" y="2070200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6393668" y="2070200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2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3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136324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3359085" y="2743201"/>
            <a:ext cx="647700" cy="158496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495300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17907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262569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20990" y="2070201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84930" y="2070209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0130" y="2070201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560" y="2070207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929169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5657608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7144970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6393668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0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20990" y="2944781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84930" y="295811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2724074" y="2070201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1994504" y="207020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7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77866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5665228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913926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5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7033" y="2944781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6393668" y="207019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2724074" y="2070201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1994504" y="207020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7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77866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5665228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913926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7137348" y="207781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6393668" y="207019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2724074" y="2070201"/>
            <a:ext cx="629055" cy="6290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1994504" y="2070207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7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77866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5665228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913926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7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6394474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5658414" y="207019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1988820" y="2070201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7129728" y="207020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2714173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3442612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929974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178672" y="2070200"/>
            <a:ext cx="629055" cy="629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5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5658414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22354" y="207019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7128922" y="207020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6393668" y="207020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8113" y="20702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2706552" y="20702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193914" y="20702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3442612" y="20702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9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4186294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3450234" y="2070199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5656802" y="2070201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4921548" y="2070207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8113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2706552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2721794" y="20702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1970492" y="207020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9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07019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070199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070201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070207"/>
            <a:ext cx="629055" cy="629055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92154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712972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6408104" y="2064146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5656802" y="2064146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4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0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070201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070207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913927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7137348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6401288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5649986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77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95811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95811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95812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84929" y="207019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177868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41808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20988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83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136324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3359085" y="2743201"/>
            <a:ext cx="647700" cy="158496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4913563" y="3916681"/>
            <a:ext cx="647700" cy="4114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573024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95631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190159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95811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95811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95812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4178435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3463533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2727473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006653" y="207019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9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95811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95811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95812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344942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2713368" y="2070199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1977308" y="2070199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4185487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3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95811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95811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95812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2699911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1970579" y="207019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4172029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3435970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27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2714980" y="2958118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1978920" y="295811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4185488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3450234" y="295812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730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205674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49426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3367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0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1984362" y="2958118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11453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3454870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2719616" y="2958126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730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205674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49426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3367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68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5667701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11453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2700323" y="2958120"/>
            <a:ext cx="629055" cy="629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1965069" y="2958126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730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205674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49426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3367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5667701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11453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1987033" y="2958120"/>
            <a:ext cx="629055" cy="629055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6393667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730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205674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49426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3367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8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ECF3855-E5E5-F775-2551-F987A9E06E45}"/>
              </a:ext>
            </a:extLst>
          </p:cNvPr>
          <p:cNvSpPr/>
          <p:nvPr/>
        </p:nvSpPr>
        <p:spPr>
          <a:xfrm>
            <a:off x="1979418" y="295812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86E17-53C2-BC0D-B862-452CBF50D6BD}"/>
              </a:ext>
            </a:extLst>
          </p:cNvPr>
          <p:cNvSpPr/>
          <p:nvPr/>
        </p:nvSpPr>
        <p:spPr>
          <a:xfrm>
            <a:off x="2715478" y="295812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343F58-9F68-468E-ED37-4840E676D972}"/>
              </a:ext>
            </a:extLst>
          </p:cNvPr>
          <p:cNvSpPr/>
          <p:nvPr/>
        </p:nvSpPr>
        <p:spPr>
          <a:xfrm>
            <a:off x="3451538" y="295812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AAEE3-6242-15E4-652B-55325A9F9D9A}"/>
              </a:ext>
            </a:extLst>
          </p:cNvPr>
          <p:cNvSpPr/>
          <p:nvPr/>
        </p:nvSpPr>
        <p:spPr>
          <a:xfrm>
            <a:off x="4187598" y="295812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F6B224-8D60-A3F9-7DEB-49FD128F8E3D}"/>
              </a:ext>
            </a:extLst>
          </p:cNvPr>
          <p:cNvSpPr/>
          <p:nvPr/>
        </p:nvSpPr>
        <p:spPr>
          <a:xfrm>
            <a:off x="4923658" y="295812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B0113-EC24-9805-D1F6-6EC02B286867}"/>
              </a:ext>
            </a:extLst>
          </p:cNvPr>
          <p:cNvSpPr/>
          <p:nvPr/>
        </p:nvSpPr>
        <p:spPr>
          <a:xfrm>
            <a:off x="5659718" y="295812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99558-1D50-2328-F7CB-FD349201892A}"/>
              </a:ext>
            </a:extLst>
          </p:cNvPr>
          <p:cNvSpPr/>
          <p:nvPr/>
        </p:nvSpPr>
        <p:spPr>
          <a:xfrm>
            <a:off x="6395778" y="295812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0249C-BAA0-78F3-F60D-05E29D291417}"/>
              </a:ext>
            </a:extLst>
          </p:cNvPr>
          <p:cNvSpPr/>
          <p:nvPr/>
        </p:nvSpPr>
        <p:spPr>
          <a:xfrm>
            <a:off x="7131838" y="295812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Sorting with Queue(s)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F4C61F-874E-D19F-E43C-E5FD41E64F20}"/>
              </a:ext>
            </a:extLst>
          </p:cNvPr>
          <p:cNvSpPr/>
          <p:nvPr/>
        </p:nvSpPr>
        <p:spPr>
          <a:xfrm>
            <a:off x="1977308" y="2070217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BFB32-132D-2781-EB44-53913B4488F6}"/>
              </a:ext>
            </a:extLst>
          </p:cNvPr>
          <p:cNvSpPr/>
          <p:nvPr/>
        </p:nvSpPr>
        <p:spPr>
          <a:xfrm>
            <a:off x="2713368" y="2070216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39241-0C94-95BE-D16D-F7D96533213E}"/>
              </a:ext>
            </a:extLst>
          </p:cNvPr>
          <p:cNvSpPr/>
          <p:nvPr/>
        </p:nvSpPr>
        <p:spPr>
          <a:xfrm>
            <a:off x="3449428" y="2070215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E73F7-D186-14C0-CE12-ECA361240A2F}"/>
              </a:ext>
            </a:extLst>
          </p:cNvPr>
          <p:cNvSpPr/>
          <p:nvPr/>
        </p:nvSpPr>
        <p:spPr>
          <a:xfrm>
            <a:off x="4185488" y="2070214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789EC-957B-0B66-D81D-B2BB68981F2B}"/>
              </a:ext>
            </a:extLst>
          </p:cNvPr>
          <p:cNvSpPr/>
          <p:nvPr/>
        </p:nvSpPr>
        <p:spPr>
          <a:xfrm>
            <a:off x="4921548" y="2070213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947CE-893C-2E93-58EE-A91019ECE45B}"/>
              </a:ext>
            </a:extLst>
          </p:cNvPr>
          <p:cNvSpPr/>
          <p:nvPr/>
        </p:nvSpPr>
        <p:spPr>
          <a:xfrm>
            <a:off x="5657608" y="2070212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CEE51-9710-9813-5FAD-A8DE8ACE2802}"/>
              </a:ext>
            </a:extLst>
          </p:cNvPr>
          <p:cNvSpPr/>
          <p:nvPr/>
        </p:nvSpPr>
        <p:spPr>
          <a:xfrm>
            <a:off x="6393668" y="2070211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77D5D-CDCE-87C7-9633-67A5A80FF880}"/>
              </a:ext>
            </a:extLst>
          </p:cNvPr>
          <p:cNvSpPr/>
          <p:nvPr/>
        </p:nvSpPr>
        <p:spPr>
          <a:xfrm>
            <a:off x="7129728" y="2070210"/>
            <a:ext cx="629055" cy="6290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16C2-C4F7-67B6-FEAC-77700A52029B}"/>
              </a:ext>
            </a:extLst>
          </p:cNvPr>
          <p:cNvSpPr/>
          <p:nvPr/>
        </p:nvSpPr>
        <p:spPr>
          <a:xfrm>
            <a:off x="5667701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6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C9A01-1813-951F-5EE6-EBB407E9D94C}"/>
              </a:ext>
            </a:extLst>
          </p:cNvPr>
          <p:cNvSpPr/>
          <p:nvPr/>
        </p:nvSpPr>
        <p:spPr>
          <a:xfrm>
            <a:off x="4911453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5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6CC2-6AAB-E3E6-EAD1-90FC94265491}"/>
              </a:ext>
            </a:extLst>
          </p:cNvPr>
          <p:cNvSpPr/>
          <p:nvPr/>
        </p:nvSpPr>
        <p:spPr>
          <a:xfrm>
            <a:off x="7119633" y="2075973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8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51FFA-C670-840F-AC4B-611E7BBC381C}"/>
              </a:ext>
            </a:extLst>
          </p:cNvPr>
          <p:cNvSpPr/>
          <p:nvPr/>
        </p:nvSpPr>
        <p:spPr>
          <a:xfrm>
            <a:off x="6393667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7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146C7-2504-D2BE-1FD5-E34A1D9DB127}"/>
              </a:ext>
            </a:extLst>
          </p:cNvPr>
          <p:cNvSpPr/>
          <p:nvPr/>
        </p:nvSpPr>
        <p:spPr>
          <a:xfrm>
            <a:off x="1977308" y="2070198"/>
            <a:ext cx="629055" cy="6290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1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C841E-1C2A-A13F-9E72-BE76C53B28DF}"/>
              </a:ext>
            </a:extLst>
          </p:cNvPr>
          <p:cNvSpPr/>
          <p:nvPr/>
        </p:nvSpPr>
        <p:spPr>
          <a:xfrm>
            <a:off x="4205674" y="2070198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4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220D95-A329-4A44-7C11-8AF2676089B6}"/>
              </a:ext>
            </a:extLst>
          </p:cNvPr>
          <p:cNvSpPr/>
          <p:nvPr/>
        </p:nvSpPr>
        <p:spPr>
          <a:xfrm>
            <a:off x="3449426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3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1BEE69-99C6-D36D-CB24-6F5D16825EC1}"/>
              </a:ext>
            </a:extLst>
          </p:cNvPr>
          <p:cNvSpPr/>
          <p:nvPr/>
        </p:nvSpPr>
        <p:spPr>
          <a:xfrm>
            <a:off x="2713367" y="2070199"/>
            <a:ext cx="629055" cy="629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SemiBold" pitchFamily="2" charset="0"/>
                <a:cs typeface="Poppins" panose="00000500000000000000" pitchFamily="2" charset="0"/>
              </a:rPr>
              <a:t>2</a:t>
            </a:r>
            <a:endParaRPr lang="en-SG" sz="2400" dirty="0">
              <a:latin typeface="Montserrat SemiBold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0CA80-11BF-AC6B-DB26-91A1AD57F7A1}"/>
              </a:ext>
            </a:extLst>
          </p:cNvPr>
          <p:cNvSpPr txBox="1"/>
          <p:nvPr/>
        </p:nvSpPr>
        <p:spPr>
          <a:xfrm>
            <a:off x="936933" y="2153897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q1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CB59E-35FB-3C04-6759-4486A1607C16}"/>
              </a:ext>
            </a:extLst>
          </p:cNvPr>
          <p:cNvSpPr txBox="1"/>
          <p:nvPr/>
        </p:nvSpPr>
        <p:spPr>
          <a:xfrm>
            <a:off x="960116" y="3041948"/>
            <a:ext cx="123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SemiBold" pitchFamily="2" charset="0"/>
              </a:rPr>
              <a:t>q2</a:t>
            </a:r>
            <a:endParaRPr lang="en-SG" sz="24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F8B8-BC7B-24BA-CB88-A9F9E83E33E1}"/>
              </a:ext>
            </a:extLst>
          </p:cNvPr>
          <p:cNvSpPr txBox="1"/>
          <p:nvPr/>
        </p:nvSpPr>
        <p:spPr>
          <a:xfrm>
            <a:off x="688383" y="1289616"/>
            <a:ext cx="330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 SemiBold" pitchFamily="2" charset="0"/>
              </a:rPr>
              <a:t>Check first group of 8</a:t>
            </a:r>
            <a:endParaRPr lang="en-SG" sz="1800" dirty="0">
              <a:solidFill>
                <a:schemeClr val="bg1"/>
              </a:solidFill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00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5">
            <a:extLst>
              <a:ext uri="{FF2B5EF4-FFF2-40B4-BE49-F238E27FC236}">
                <a16:creationId xmlns:a16="http://schemas.microsoft.com/office/drawing/2014/main" id="{8E9DE6FE-4038-6383-3D7F-482A110E458A}"/>
              </a:ext>
            </a:extLst>
          </p:cNvPr>
          <p:cNvSpPr/>
          <p:nvPr/>
        </p:nvSpPr>
        <p:spPr>
          <a:xfrm>
            <a:off x="636773" y="724068"/>
            <a:ext cx="929238" cy="929238"/>
          </a:xfrm>
          <a:prstGeom prst="ellipse">
            <a:avLst/>
          </a:prstGeom>
          <a:solidFill>
            <a:schemeClr val="accent3">
              <a:alpha val="4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1F1F2-95DA-E37B-8139-90A82E53C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37" y="1579795"/>
            <a:ext cx="7138525" cy="1910400"/>
          </a:xfrm>
        </p:spPr>
        <p:txBody>
          <a:bodyPr/>
          <a:lstStyle/>
          <a:p>
            <a:pPr algn="ctr"/>
            <a:r>
              <a:rPr lang="en-US" sz="4400" dirty="0"/>
              <a:t>See you next week!</a:t>
            </a:r>
            <a:br>
              <a:rPr lang="en-US" sz="4400" dirty="0"/>
            </a:br>
            <a:r>
              <a:rPr lang="en-US" sz="4400" dirty="0"/>
              <a:t>Happy Lunar New Year</a:t>
            </a:r>
            <a:endParaRPr lang="en-SG" sz="4400" dirty="0"/>
          </a:p>
        </p:txBody>
      </p:sp>
      <p:sp>
        <p:nvSpPr>
          <p:cNvPr id="5" name="Google Shape;294;p35">
            <a:extLst>
              <a:ext uri="{FF2B5EF4-FFF2-40B4-BE49-F238E27FC236}">
                <a16:creationId xmlns:a16="http://schemas.microsoft.com/office/drawing/2014/main" id="{1D692899-9F27-1151-6F10-A826F35A071C}"/>
              </a:ext>
            </a:extLst>
          </p:cNvPr>
          <p:cNvSpPr/>
          <p:nvPr/>
        </p:nvSpPr>
        <p:spPr>
          <a:xfrm>
            <a:off x="7515500" y="-118812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5;p35">
            <a:extLst>
              <a:ext uri="{FF2B5EF4-FFF2-40B4-BE49-F238E27FC236}">
                <a16:creationId xmlns:a16="http://schemas.microsoft.com/office/drawing/2014/main" id="{2BEDDFA9-40C9-5136-6359-4CCB7C5018D5}"/>
              </a:ext>
            </a:extLst>
          </p:cNvPr>
          <p:cNvSpPr/>
          <p:nvPr/>
        </p:nvSpPr>
        <p:spPr>
          <a:xfrm>
            <a:off x="7992250" y="-711375"/>
            <a:ext cx="1856700" cy="185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5120B1-9CA1-DCFE-95E9-B0043CA3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07" y="3181351"/>
            <a:ext cx="1653886" cy="16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4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913563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3359085" y="2743201"/>
            <a:ext cx="647700" cy="158496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4151758" y="3916681"/>
            <a:ext cx="647700" cy="4114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573024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95631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330382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Bubble Sort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714000" y="1435907"/>
            <a:ext cx="7713300" cy="257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If first element &gt; second element </a:t>
            </a: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Swap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sym typeface="Wingdings" panose="05000000000000000000" pitchFamily="2" charset="2"/>
              </a:rPr>
              <a:t>Repeat until no more swaps (worst, n – 1 iterations).</a:t>
            </a:r>
            <a:endParaRPr lang="en-US" sz="2000" dirty="0">
              <a:solidFill>
                <a:schemeClr val="lt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pic>
        <p:nvPicPr>
          <p:cNvPr id="3074" name="Picture 2" descr="Visual Guide to Bubble Sort. A look at how bubble sort works | by MLee |  Level Up Coding">
            <a:extLst>
              <a:ext uri="{FF2B5EF4-FFF2-40B4-BE49-F238E27FC236}">
                <a16:creationId xmlns:a16="http://schemas.microsoft.com/office/drawing/2014/main" id="{35F1B8BD-9F1E-B55F-0B32-07AE45EF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4" y="2409490"/>
            <a:ext cx="6988492" cy="14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BFCC317B-09DA-4278-A206-9BEFFA17B181}"/>
              </a:ext>
            </a:extLst>
          </p:cNvPr>
          <p:cNvSpPr txBox="1">
            <a:spLocks/>
          </p:cNvSpPr>
          <p:nvPr/>
        </p:nvSpPr>
        <p:spPr>
          <a:xfrm>
            <a:off x="2970409" y="3965008"/>
            <a:ext cx="5094487" cy="53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src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: https://levelup.gitconnected.com/visual-guide-to-bubble-sort-8dc39914f088?gi=8a0a1f164c12</a:t>
            </a:r>
          </a:p>
        </p:txBody>
      </p:sp>
    </p:spTree>
    <p:extLst>
      <p:ext uri="{BB962C8B-B14F-4D97-AF65-F5344CB8AC3E}">
        <p14:creationId xmlns:p14="http://schemas.microsoft.com/office/powerpoint/2010/main" val="106436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597280" y="3345181"/>
            <a:ext cx="647700" cy="98298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913563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151758" y="2743201"/>
            <a:ext cx="647700" cy="1584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3389953" y="3916681"/>
            <a:ext cx="647700" cy="4114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573024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95631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30216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389953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913563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151758" y="2743201"/>
            <a:ext cx="647700" cy="1584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612714" y="3916681"/>
            <a:ext cx="647700" cy="4114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573024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95631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353164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389953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913563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151758" y="2743201"/>
            <a:ext cx="647700" cy="1584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612714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573024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395631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11838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389953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4913563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151758" y="2743201"/>
            <a:ext cx="647700" cy="1584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612714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697855" y="2453641"/>
            <a:ext cx="647700" cy="187452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650748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473355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75205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389953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664782" y="2141221"/>
            <a:ext cx="647700" cy="2186940"/>
          </a:xfrm>
          <a:prstGeom prst="rect">
            <a:avLst/>
          </a:prstGeom>
          <a:solidFill>
            <a:srgbClr val="9D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151758" y="2743201"/>
            <a:ext cx="647700" cy="1584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612714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4908270" y="2453641"/>
            <a:ext cx="647700" cy="187452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650748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473355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324280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Insertion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389953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664782" y="2141221"/>
            <a:ext cx="647700" cy="218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151758" y="2743201"/>
            <a:ext cx="647700" cy="15849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612714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4908270" y="2453641"/>
            <a:ext cx="647700" cy="18745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6DC863-4EC3-3E04-01C6-7D59CE8B1D20}"/>
              </a:ext>
            </a:extLst>
          </p:cNvPr>
          <p:cNvCxnSpPr/>
          <p:nvPr/>
        </p:nvCxnSpPr>
        <p:spPr>
          <a:xfrm>
            <a:off x="6507480" y="2019300"/>
            <a:ext cx="0" cy="23088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07A64890-262E-999E-4D8D-DC1C43353D3D}"/>
              </a:ext>
            </a:extLst>
          </p:cNvPr>
          <p:cNvSpPr txBox="1">
            <a:spLocks/>
          </p:cNvSpPr>
          <p:nvPr/>
        </p:nvSpPr>
        <p:spPr>
          <a:xfrm>
            <a:off x="4733550" y="4290810"/>
            <a:ext cx="2463540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FFFF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Sorted Region</a:t>
            </a:r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BE89C06-4845-A940-223C-0B6361A13E89}"/>
              </a:ext>
            </a:extLst>
          </p:cNvPr>
          <p:cNvSpPr txBox="1">
            <a:spLocks/>
          </p:cNvSpPr>
          <p:nvPr/>
        </p:nvSpPr>
        <p:spPr>
          <a:xfrm>
            <a:off x="3074670" y="1244510"/>
            <a:ext cx="5246370" cy="43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Take first element, put in sorted order</a:t>
            </a:r>
          </a:p>
        </p:txBody>
      </p:sp>
    </p:spTree>
    <p:extLst>
      <p:ext uri="{BB962C8B-B14F-4D97-AF65-F5344CB8AC3E}">
        <p14:creationId xmlns:p14="http://schemas.microsoft.com/office/powerpoint/2010/main" val="287686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Merge Sort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714000" y="1435907"/>
            <a:ext cx="5945880" cy="257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Divide and Conquer Algorithm</a:t>
            </a:r>
          </a:p>
          <a:p>
            <a:pPr>
              <a:buClr>
                <a:schemeClr val="dk1"/>
              </a:buClr>
              <a:buSzPts val="1100"/>
            </a:pPr>
            <a:endParaRPr lang="en-US" sz="800" dirty="0">
              <a:solidFill>
                <a:schemeClr val="lt1"/>
              </a:solidFill>
              <a:latin typeface="Montserrat SemiBold" pitchFamily="2" charset="0"/>
              <a:ea typeface="Roboto" panose="02000000000000000000" pitchFamily="2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Divide into base cases (pairs), merge them into bigger groups.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29493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Merge Sort</a:t>
            </a:r>
            <a:endParaRPr lang="en-SG" sz="3200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59662-DAA4-A0E2-500F-2635705BA142}"/>
              </a:ext>
            </a:extLst>
          </p:cNvPr>
          <p:cNvSpPr txBox="1"/>
          <p:nvPr/>
        </p:nvSpPr>
        <p:spPr>
          <a:xfrm>
            <a:off x="714000" y="2009380"/>
            <a:ext cx="2327911" cy="400110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Worst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5BA15-DC81-DFD0-5436-EBF3FC35554E}"/>
              </a:ext>
            </a:extLst>
          </p:cNvPr>
          <p:cNvSpPr txBox="1"/>
          <p:nvPr/>
        </p:nvSpPr>
        <p:spPr>
          <a:xfrm>
            <a:off x="714000" y="2522367"/>
            <a:ext cx="232791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Stable?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337;p36">
            <a:extLst>
              <a:ext uri="{FF2B5EF4-FFF2-40B4-BE49-F238E27FC236}">
                <a16:creationId xmlns:a16="http://schemas.microsoft.com/office/drawing/2014/main" id="{AC972317-B03F-FEDF-BC46-C2D287ADCECB}"/>
              </a:ext>
            </a:extLst>
          </p:cNvPr>
          <p:cNvSpPr txBox="1">
            <a:spLocks/>
          </p:cNvSpPr>
          <p:nvPr/>
        </p:nvSpPr>
        <p:spPr>
          <a:xfrm>
            <a:off x="3132122" y="1952941"/>
            <a:ext cx="155202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 log n)</a:t>
            </a:r>
          </a:p>
        </p:txBody>
      </p:sp>
      <p:sp>
        <p:nvSpPr>
          <p:cNvPr id="7" name="Google Shape;337;p36">
            <a:extLst>
              <a:ext uri="{FF2B5EF4-FFF2-40B4-BE49-F238E27FC236}">
                <a16:creationId xmlns:a16="http://schemas.microsoft.com/office/drawing/2014/main" id="{3B2E63BD-8E6D-A4B8-909E-5BFC4648C628}"/>
              </a:ext>
            </a:extLst>
          </p:cNvPr>
          <p:cNvSpPr txBox="1">
            <a:spLocks/>
          </p:cNvSpPr>
          <p:nvPr/>
        </p:nvSpPr>
        <p:spPr>
          <a:xfrm>
            <a:off x="3132122" y="2479884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Yes!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72866-9413-DC67-8CCB-4B7DAB6F2CFA}"/>
              </a:ext>
            </a:extLst>
          </p:cNvPr>
          <p:cNvSpPr txBox="1"/>
          <p:nvPr/>
        </p:nvSpPr>
        <p:spPr>
          <a:xfrm>
            <a:off x="4808518" y="2009380"/>
            <a:ext cx="195588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Best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9A8C1DC3-9FF5-9A23-E76A-F708B9804A13}"/>
              </a:ext>
            </a:extLst>
          </p:cNvPr>
          <p:cNvSpPr txBox="1">
            <a:spLocks/>
          </p:cNvSpPr>
          <p:nvPr/>
        </p:nvSpPr>
        <p:spPr>
          <a:xfrm>
            <a:off x="6822900" y="1952941"/>
            <a:ext cx="155202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 log n)</a:t>
            </a:r>
          </a:p>
        </p:txBody>
      </p:sp>
    </p:spTree>
    <p:extLst>
      <p:ext uri="{BB962C8B-B14F-4D97-AF65-F5344CB8AC3E}">
        <p14:creationId xmlns:p14="http://schemas.microsoft.com/office/powerpoint/2010/main" val="41974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Quick Sort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714000" y="1435907"/>
            <a:ext cx="7553700" cy="257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Divide and Conquer Algorithm</a:t>
            </a:r>
          </a:p>
          <a:p>
            <a:pPr>
              <a:buClr>
                <a:schemeClr val="dk1"/>
              </a:buClr>
              <a:buSzPts val="1100"/>
            </a:pPr>
            <a:endParaRPr lang="en-US" sz="800" dirty="0">
              <a:solidFill>
                <a:schemeClr val="lt1"/>
              </a:solidFill>
              <a:latin typeface="Montserrat SemiBold" pitchFamily="2" charset="0"/>
              <a:ea typeface="Roboto" panose="02000000000000000000" pitchFamily="2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Take one element as pivot. Partition based on whether the element is larger or less than pivot.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4840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Pick pivot, e.g. first element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879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Bubble Sort</a:t>
            </a:r>
            <a:endParaRPr lang="en-SG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37;p36">
                <a:extLst>
                  <a:ext uri="{FF2B5EF4-FFF2-40B4-BE49-F238E27FC236}">
                    <a16:creationId xmlns:a16="http://schemas.microsoft.com/office/drawing/2014/main" id="{526FDEB3-6F4B-61B0-2E6F-A96D55B63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529" y="1995573"/>
                <a:ext cx="7393800" cy="10295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At the end of iteration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, the biggest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 items are correctly sorted in the final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positions of the array.</a:t>
                </a:r>
              </a:p>
            </p:txBody>
          </p:sp>
        </mc:Choice>
        <mc:Fallback xmlns="">
          <p:sp>
            <p:nvSpPr>
              <p:cNvPr id="9" name="Google Shape;337;p36">
                <a:extLst>
                  <a:ext uri="{FF2B5EF4-FFF2-40B4-BE49-F238E27FC236}">
                    <a16:creationId xmlns:a16="http://schemas.microsoft.com/office/drawing/2014/main" id="{526FDEB3-6F4B-61B0-2E6F-A96D55B63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1995573"/>
                <a:ext cx="7393800" cy="1029567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F7CE4-AC44-606E-93AF-0DAA5575A3D0}"/>
              </a:ext>
            </a:extLst>
          </p:cNvPr>
          <p:cNvSpPr txBox="1"/>
          <p:nvPr/>
        </p:nvSpPr>
        <p:spPr>
          <a:xfrm>
            <a:off x="811529" y="1482586"/>
            <a:ext cx="2190751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Loop Invariant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59662-DAA4-A0E2-500F-2635705BA142}"/>
              </a:ext>
            </a:extLst>
          </p:cNvPr>
          <p:cNvSpPr txBox="1"/>
          <p:nvPr/>
        </p:nvSpPr>
        <p:spPr>
          <a:xfrm>
            <a:off x="811529" y="3095535"/>
            <a:ext cx="2327911" cy="400110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Worst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5BA15-DC81-DFD0-5436-EBF3FC35554E}"/>
              </a:ext>
            </a:extLst>
          </p:cNvPr>
          <p:cNvSpPr txBox="1"/>
          <p:nvPr/>
        </p:nvSpPr>
        <p:spPr>
          <a:xfrm>
            <a:off x="811529" y="3608522"/>
            <a:ext cx="232791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Stable?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337;p36">
            <a:extLst>
              <a:ext uri="{FF2B5EF4-FFF2-40B4-BE49-F238E27FC236}">
                <a16:creationId xmlns:a16="http://schemas.microsoft.com/office/drawing/2014/main" id="{AC972317-B03F-FEDF-BC46-C2D287ADCECB}"/>
              </a:ext>
            </a:extLst>
          </p:cNvPr>
          <p:cNvSpPr txBox="1">
            <a:spLocks/>
          </p:cNvSpPr>
          <p:nvPr/>
        </p:nvSpPr>
        <p:spPr>
          <a:xfrm>
            <a:off x="3431459" y="3039096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</a:t>
            </a:r>
            <a:r>
              <a:rPr lang="en-US" sz="2000" baseline="30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)</a:t>
            </a:r>
          </a:p>
        </p:txBody>
      </p:sp>
      <p:sp>
        <p:nvSpPr>
          <p:cNvPr id="7" name="Google Shape;337;p36">
            <a:extLst>
              <a:ext uri="{FF2B5EF4-FFF2-40B4-BE49-F238E27FC236}">
                <a16:creationId xmlns:a16="http://schemas.microsoft.com/office/drawing/2014/main" id="{3B2E63BD-8E6D-A4B8-909E-5BFC4648C628}"/>
              </a:ext>
            </a:extLst>
          </p:cNvPr>
          <p:cNvSpPr txBox="1">
            <a:spLocks/>
          </p:cNvSpPr>
          <p:nvPr/>
        </p:nvSpPr>
        <p:spPr>
          <a:xfrm>
            <a:off x="3431459" y="3566039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Yes!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72866-9413-DC67-8CCB-4B7DAB6F2CFA}"/>
              </a:ext>
            </a:extLst>
          </p:cNvPr>
          <p:cNvSpPr txBox="1"/>
          <p:nvPr/>
        </p:nvSpPr>
        <p:spPr>
          <a:xfrm>
            <a:off x="4862669" y="3095535"/>
            <a:ext cx="195588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Best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9A8C1DC3-9FF5-9A23-E76A-F708B9804A13}"/>
              </a:ext>
            </a:extLst>
          </p:cNvPr>
          <p:cNvSpPr txBox="1">
            <a:spLocks/>
          </p:cNvSpPr>
          <p:nvPr/>
        </p:nvSpPr>
        <p:spPr>
          <a:xfrm>
            <a:off x="6877051" y="3039096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8669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 animBg="1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08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111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621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3528060" y="3916681"/>
            <a:ext cx="647700" cy="41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541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3528060" y="3916681"/>
            <a:ext cx="647700" cy="41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015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3528060" y="3916681"/>
            <a:ext cx="647700" cy="41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6CE0C458-A860-8FD0-D937-CA5ADC91ADBE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pivot to correct position</a:t>
            </a:r>
          </a:p>
        </p:txBody>
      </p:sp>
    </p:spTree>
    <p:extLst>
      <p:ext uri="{BB962C8B-B14F-4D97-AF65-F5344CB8AC3E}">
        <p14:creationId xmlns:p14="http://schemas.microsoft.com/office/powerpoint/2010/main" val="48652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6CE0C458-A860-8FD0-D937-CA5ADC91ADBE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pivot to correct position</a:t>
            </a:r>
          </a:p>
        </p:txBody>
      </p:sp>
    </p:spTree>
    <p:extLst>
      <p:ext uri="{BB962C8B-B14F-4D97-AF65-F5344CB8AC3E}">
        <p14:creationId xmlns:p14="http://schemas.microsoft.com/office/powerpoint/2010/main" val="48217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6CE0C458-A860-8FD0-D937-CA5ADC91ADBE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Find Pivot</a:t>
            </a:r>
          </a:p>
        </p:txBody>
      </p:sp>
    </p:spTree>
    <p:extLst>
      <p:ext uri="{BB962C8B-B14F-4D97-AF65-F5344CB8AC3E}">
        <p14:creationId xmlns:p14="http://schemas.microsoft.com/office/powerpoint/2010/main" val="203380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6CE0C458-A860-8FD0-D937-CA5ADC91ADBE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</p:spTree>
    <p:extLst>
      <p:ext uri="{BB962C8B-B14F-4D97-AF65-F5344CB8AC3E}">
        <p14:creationId xmlns:p14="http://schemas.microsoft.com/office/powerpoint/2010/main" val="293029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4B29A5CF-9BEB-A5D9-1E66-5A757F94A99C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pivot to correct position</a:t>
            </a:r>
          </a:p>
        </p:txBody>
      </p:sp>
    </p:spTree>
    <p:extLst>
      <p:ext uri="{BB962C8B-B14F-4D97-AF65-F5344CB8AC3E}">
        <p14:creationId xmlns:p14="http://schemas.microsoft.com/office/powerpoint/2010/main" val="308755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Selection Sort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714000" y="1285109"/>
            <a:ext cx="7713300" cy="257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Every iteration, find the minimum element.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Swap first element with the minimum element. Recurse.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BFCC317B-09DA-4278-A206-9BEFFA17B181}"/>
              </a:ext>
            </a:extLst>
          </p:cNvPr>
          <p:cNvSpPr txBox="1">
            <a:spLocks/>
          </p:cNvSpPr>
          <p:nvPr/>
        </p:nvSpPr>
        <p:spPr>
          <a:xfrm>
            <a:off x="3153289" y="4352310"/>
            <a:ext cx="5094487" cy="53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src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: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visualgo</a:t>
            </a:r>
            <a:endParaRPr lang="en-US" sz="1100" i="1" dirty="0">
              <a:solidFill>
                <a:schemeClr val="bg1">
                  <a:lumMod val="50000"/>
                </a:schemeClr>
              </a:solidFill>
              <a:latin typeface="Montserrat SemiBold" pitchFamily="2" charset="0"/>
            </a:endParaRPr>
          </a:p>
        </p:txBody>
      </p:sp>
      <p:pic>
        <p:nvPicPr>
          <p:cNvPr id="4098" name="Picture 2" descr="Common Sorting Algorithms in JavaScript - DEV Community 👩‍💻👨‍💻">
            <a:extLst>
              <a:ext uri="{FF2B5EF4-FFF2-40B4-BE49-F238E27FC236}">
                <a16:creationId xmlns:a16="http://schemas.microsoft.com/office/drawing/2014/main" id="{32068FF3-8E74-39C7-5B46-10AAA24D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63" y="2360078"/>
            <a:ext cx="4895574" cy="230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4B29A5CF-9BEB-A5D9-1E66-5A757F94A99C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Find Pivot</a:t>
            </a:r>
          </a:p>
        </p:txBody>
      </p:sp>
    </p:spTree>
    <p:extLst>
      <p:ext uri="{BB962C8B-B14F-4D97-AF65-F5344CB8AC3E}">
        <p14:creationId xmlns:p14="http://schemas.microsoft.com/office/powerpoint/2010/main" val="173526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082540" y="2141221"/>
            <a:ext cx="647700" cy="2186940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5D71882-D95E-356D-DA1D-D046973A7FB0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Compare elements to pivot</a:t>
            </a:r>
          </a:p>
        </p:txBody>
      </p:sp>
    </p:spTree>
    <p:extLst>
      <p:ext uri="{BB962C8B-B14F-4D97-AF65-F5344CB8AC3E}">
        <p14:creationId xmlns:p14="http://schemas.microsoft.com/office/powerpoint/2010/main" val="386986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3528060" y="3345181"/>
            <a:ext cx="647700" cy="9829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5859780" y="2141221"/>
            <a:ext cx="647700" cy="218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2750820" y="3916681"/>
            <a:ext cx="647700" cy="4114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082540" y="2453641"/>
            <a:ext cx="647700" cy="18745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Google Shape;337;p36">
            <a:extLst>
              <a:ext uri="{FF2B5EF4-FFF2-40B4-BE49-F238E27FC236}">
                <a16:creationId xmlns:a16="http://schemas.microsoft.com/office/drawing/2014/main" id="{85D71882-D95E-356D-DA1D-D046973A7FB0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Swap pivot to correct position</a:t>
            </a:r>
          </a:p>
        </p:txBody>
      </p:sp>
    </p:spTree>
    <p:extLst>
      <p:ext uri="{BB962C8B-B14F-4D97-AF65-F5344CB8AC3E}">
        <p14:creationId xmlns:p14="http://schemas.microsoft.com/office/powerpoint/2010/main" val="339791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Quick Sort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811529" y="1995573"/>
            <a:ext cx="7393800" cy="1029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for all </a:t>
            </a:r>
            <a:r>
              <a:rPr lang="en-US" sz="2000" dirty="0" err="1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</a:t>
            </a: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 &gt;= high, A[</a:t>
            </a:r>
            <a:r>
              <a:rPr lang="en-US" sz="2000" dirty="0" err="1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i</a:t>
            </a: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] &gt; pivot.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for all 1 &lt; j &lt; low, A[j] &lt; pivot.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F7CE4-AC44-606E-93AF-0DAA5575A3D0}"/>
              </a:ext>
            </a:extLst>
          </p:cNvPr>
          <p:cNvSpPr txBox="1"/>
          <p:nvPr/>
        </p:nvSpPr>
        <p:spPr>
          <a:xfrm>
            <a:off x="811529" y="1482586"/>
            <a:ext cx="2190751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Loop Invariant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5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Stable or Unstable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714000" y="1325013"/>
            <a:ext cx="7393800" cy="1029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For now, dependent on whether you are swapping with adjacent elements or not.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12" name="Google Shape;337;p36">
            <a:extLst>
              <a:ext uri="{FF2B5EF4-FFF2-40B4-BE49-F238E27FC236}">
                <a16:creationId xmlns:a16="http://schemas.microsoft.com/office/drawing/2014/main" id="{C4B71C91-BA60-A77B-91B1-E71D7FE369AA}"/>
              </a:ext>
            </a:extLst>
          </p:cNvPr>
          <p:cNvSpPr txBox="1">
            <a:spLocks/>
          </p:cNvSpPr>
          <p:nvPr/>
        </p:nvSpPr>
        <p:spPr>
          <a:xfrm>
            <a:off x="714000" y="2353713"/>
            <a:ext cx="7393800" cy="1029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Bubble, Insertion, Merge </a:t>
            </a: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  <a:sym typeface="Wingdings" panose="05000000000000000000" pitchFamily="2" charset="2"/>
              </a:rPr>
              <a:t> Swap with adjacent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6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Selection, Quick </a:t>
            </a: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  <a:sym typeface="Wingdings" panose="05000000000000000000" pitchFamily="2" charset="2"/>
              </a:rPr>
              <a:t> Not necessarily adjacent</a:t>
            </a:r>
            <a:endParaRPr lang="en-US" sz="2000" dirty="0">
              <a:solidFill>
                <a:schemeClr val="lt1"/>
              </a:solidFill>
              <a:latin typeface="Montserrat SemiBold" pitchFamily="2" charset="0"/>
              <a:ea typeface="Roboto" panose="020000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8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  <a:endParaRPr lang="en-SG" sz="3200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7644E9-9C4D-DE08-93C7-713D51C8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0" y="1493755"/>
            <a:ext cx="6614160" cy="24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>
            <a:spLocks noGrp="1"/>
          </p:cNvSpPr>
          <p:nvPr>
            <p:ph type="title"/>
          </p:nvPr>
        </p:nvSpPr>
        <p:spPr>
          <a:xfrm>
            <a:off x="1544026" y="1762715"/>
            <a:ext cx="6055398" cy="915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</a:rPr>
              <a:t>Tutorial Problems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1"/>
          </p:nvPr>
        </p:nvSpPr>
        <p:spPr>
          <a:xfrm>
            <a:off x="1928225" y="2804815"/>
            <a:ext cx="5286999" cy="470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Asymptotic Analysis, Sorting, Stacks and Queues</a:t>
            </a:r>
            <a:endParaRPr sz="2000" i="1" dirty="0"/>
          </a:p>
        </p:txBody>
      </p:sp>
      <p:sp>
        <p:nvSpPr>
          <p:cNvPr id="382" name="Google Shape;382;p3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begin,..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Let’s get to know each other a little better!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Hi, </a:t>
            </a:r>
            <a:r>
              <a:rPr lang="en-SG" dirty="0"/>
              <a:t>I</a:t>
            </a:r>
            <a:r>
              <a:rPr lang="en" dirty="0"/>
              <a:t>’m </a:t>
            </a:r>
            <a:r>
              <a:rPr lang="en" dirty="0" err="1"/>
              <a:t>dom</a:t>
            </a:r>
            <a:r>
              <a:rPr lang="en" dirty="0"/>
              <a:t>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3CAFFA8B-1900-D6FB-F3D9-5484775AABF1}"/>
              </a:ext>
            </a:extLst>
          </p:cNvPr>
          <p:cNvSpPr txBox="1">
            <a:spLocks/>
          </p:cNvSpPr>
          <p:nvPr/>
        </p:nvSpPr>
        <p:spPr>
          <a:xfrm>
            <a:off x="714000" y="12034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Y2 CS (second major in stats)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latin typeface="Montserrat SemiBold" pitchFamily="2" charset="0"/>
              </a:rPr>
              <a:t>First time TA-</a:t>
            </a:r>
            <a:r>
              <a:rPr lang="en-US" sz="2000" dirty="0" err="1">
                <a:latin typeface="Montserrat SemiBold" pitchFamily="2" charset="0"/>
              </a:rPr>
              <a:t>ing</a:t>
            </a:r>
            <a:r>
              <a:rPr lang="en-US" sz="2000" dirty="0">
                <a:latin typeface="Montserrat SemiBold" pitchFamily="2" charset="0"/>
              </a:rPr>
              <a:t> CS2040S (took in 23/24 Sem 2)</a:t>
            </a:r>
            <a:br>
              <a:rPr lang="en-US" sz="2000" dirty="0">
                <a:latin typeface="Montserrat SemiBold" pitchFamily="2" charset="0"/>
              </a:rPr>
            </a:br>
            <a:endParaRPr lang="en-US" sz="2000" dirty="0">
              <a:latin typeface="Montserrat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3BC42-A122-C96B-7DD7-75826A973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18" b="17187"/>
          <a:stretch/>
        </p:blipFill>
        <p:spPr>
          <a:xfrm>
            <a:off x="714000" y="2051268"/>
            <a:ext cx="2852357" cy="1734903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FC6FEBE6-6C6F-B862-5D70-3B4B48181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group of people at a club&#10;&#10;Description automatically generated">
            <a:extLst>
              <a:ext uri="{FF2B5EF4-FFF2-40B4-BE49-F238E27FC236}">
                <a16:creationId xmlns:a16="http://schemas.microsoft.com/office/drawing/2014/main" id="{CDCDF8DE-371E-FED5-2492-EEC781C5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26" y="2059495"/>
            <a:ext cx="2087729" cy="2783639"/>
          </a:xfrm>
          <a:prstGeom prst="rect">
            <a:avLst/>
          </a:prstGeom>
        </p:spPr>
      </p:pic>
      <p:pic>
        <p:nvPicPr>
          <p:cNvPr id="13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646F1B5-067C-65A5-5F02-A498998F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70"/>
          <a:stretch/>
        </p:blipFill>
        <p:spPr>
          <a:xfrm>
            <a:off x="4224528" y="2059495"/>
            <a:ext cx="1679829" cy="1476675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69EC64F-49EB-7708-74A5-91CA07CFE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158" y="3670542"/>
            <a:ext cx="2363216" cy="13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2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Ice-Breaker!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3CAFFA8B-1900-D6FB-F3D9-5484775AABF1}"/>
              </a:ext>
            </a:extLst>
          </p:cNvPr>
          <p:cNvSpPr txBox="1">
            <a:spLocks/>
          </p:cNvSpPr>
          <p:nvPr/>
        </p:nvSpPr>
        <p:spPr>
          <a:xfrm>
            <a:off x="714000" y="143328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latin typeface="Montserrat SemiBold" pitchFamily="2" charset="0"/>
              </a:rPr>
              <a:t>Introduce your: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itchFamily="2" charset="0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itchFamily="2" charset="0"/>
              </a:rPr>
              <a:t>One fun fact/hobby/interest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itchFamily="2" charset="0"/>
              </a:rPr>
              <a:t>Any NUS CCAs/staying on campus?</a:t>
            </a:r>
            <a:br>
              <a:rPr lang="en-US" sz="2000" dirty="0">
                <a:latin typeface="Montserrat SemiBold" pitchFamily="2" charset="0"/>
              </a:rPr>
            </a:br>
            <a:br>
              <a:rPr lang="en-US" sz="2000" dirty="0">
                <a:latin typeface="Montserrat SemiBold" pitchFamily="2" charset="0"/>
              </a:rPr>
            </a:b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C6FEBE6-6C6F-B862-5D70-3B4B48181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Selection Sort</a:t>
            </a:r>
            <a:endParaRPr lang="en-SG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37;p36">
                <a:extLst>
                  <a:ext uri="{FF2B5EF4-FFF2-40B4-BE49-F238E27FC236}">
                    <a16:creationId xmlns:a16="http://schemas.microsoft.com/office/drawing/2014/main" id="{526FDEB3-6F4B-61B0-2E6F-A96D55B63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529" y="1995573"/>
                <a:ext cx="7393800" cy="10295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At the end of iteration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, the smallest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Poppins SemiBold" panose="000007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 items are correctly sorted in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Poppins SemiBold" panose="000007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 positions of the array.</a:t>
                </a:r>
              </a:p>
            </p:txBody>
          </p:sp>
        </mc:Choice>
        <mc:Fallback xmlns="">
          <p:sp>
            <p:nvSpPr>
              <p:cNvPr id="9" name="Google Shape;337;p36">
                <a:extLst>
                  <a:ext uri="{FF2B5EF4-FFF2-40B4-BE49-F238E27FC236}">
                    <a16:creationId xmlns:a16="http://schemas.microsoft.com/office/drawing/2014/main" id="{526FDEB3-6F4B-61B0-2E6F-A96D55B63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1995573"/>
                <a:ext cx="7393800" cy="1029567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F7CE4-AC44-606E-93AF-0DAA5575A3D0}"/>
              </a:ext>
            </a:extLst>
          </p:cNvPr>
          <p:cNvSpPr txBox="1"/>
          <p:nvPr/>
        </p:nvSpPr>
        <p:spPr>
          <a:xfrm>
            <a:off x="811529" y="1482586"/>
            <a:ext cx="2190751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Loop Invariant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59662-DAA4-A0E2-500F-2635705BA142}"/>
              </a:ext>
            </a:extLst>
          </p:cNvPr>
          <p:cNvSpPr txBox="1"/>
          <p:nvPr/>
        </p:nvSpPr>
        <p:spPr>
          <a:xfrm>
            <a:off x="811529" y="3095535"/>
            <a:ext cx="2327911" cy="400110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Worst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5BA15-DC81-DFD0-5436-EBF3FC35554E}"/>
              </a:ext>
            </a:extLst>
          </p:cNvPr>
          <p:cNvSpPr txBox="1"/>
          <p:nvPr/>
        </p:nvSpPr>
        <p:spPr>
          <a:xfrm>
            <a:off x="811529" y="3608522"/>
            <a:ext cx="232791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Stable?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337;p36">
            <a:extLst>
              <a:ext uri="{FF2B5EF4-FFF2-40B4-BE49-F238E27FC236}">
                <a16:creationId xmlns:a16="http://schemas.microsoft.com/office/drawing/2014/main" id="{AC972317-B03F-FEDF-BC46-C2D287ADCECB}"/>
              </a:ext>
            </a:extLst>
          </p:cNvPr>
          <p:cNvSpPr txBox="1">
            <a:spLocks/>
          </p:cNvSpPr>
          <p:nvPr/>
        </p:nvSpPr>
        <p:spPr>
          <a:xfrm>
            <a:off x="3431459" y="3039096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</a:t>
            </a:r>
            <a:r>
              <a:rPr lang="en-US" sz="2000" baseline="30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)</a:t>
            </a:r>
          </a:p>
        </p:txBody>
      </p:sp>
      <p:sp>
        <p:nvSpPr>
          <p:cNvPr id="7" name="Google Shape;337;p36">
            <a:extLst>
              <a:ext uri="{FF2B5EF4-FFF2-40B4-BE49-F238E27FC236}">
                <a16:creationId xmlns:a16="http://schemas.microsoft.com/office/drawing/2014/main" id="{3B2E63BD-8E6D-A4B8-909E-5BFC4648C628}"/>
              </a:ext>
            </a:extLst>
          </p:cNvPr>
          <p:cNvSpPr txBox="1">
            <a:spLocks/>
          </p:cNvSpPr>
          <p:nvPr/>
        </p:nvSpPr>
        <p:spPr>
          <a:xfrm>
            <a:off x="3431459" y="3566039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6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No!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72866-9413-DC67-8CCB-4B7DAB6F2CFA}"/>
              </a:ext>
            </a:extLst>
          </p:cNvPr>
          <p:cNvSpPr txBox="1"/>
          <p:nvPr/>
        </p:nvSpPr>
        <p:spPr>
          <a:xfrm>
            <a:off x="4862669" y="3095535"/>
            <a:ext cx="195588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Best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9A8C1DC3-9FF5-9A23-E76A-F708B9804A13}"/>
              </a:ext>
            </a:extLst>
          </p:cNvPr>
          <p:cNvSpPr txBox="1">
            <a:spLocks/>
          </p:cNvSpPr>
          <p:nvPr/>
        </p:nvSpPr>
        <p:spPr>
          <a:xfrm>
            <a:off x="6877051" y="3039096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</a:t>
            </a:r>
            <a:r>
              <a:rPr lang="en-US" sz="2000" baseline="30000" dirty="0">
                <a:solidFill>
                  <a:schemeClr val="accent4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chemeClr val="accent4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admin…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3CAFFA8B-1900-D6FB-F3D9-5484775AABF1}"/>
              </a:ext>
            </a:extLst>
          </p:cNvPr>
          <p:cNvSpPr txBox="1">
            <a:spLocks/>
          </p:cNvSpPr>
          <p:nvPr/>
        </p:nvSpPr>
        <p:spPr>
          <a:xfrm>
            <a:off x="714000" y="143328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br>
              <a:rPr lang="en-US" sz="2000" dirty="0">
                <a:latin typeface="Montserrat SemiBold" pitchFamily="2" charset="0"/>
              </a:rPr>
            </a:br>
            <a:br>
              <a:rPr lang="en-US" sz="2000" dirty="0">
                <a:latin typeface="Montserrat SemiBold" pitchFamily="2" charset="0"/>
              </a:rPr>
            </a:b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C6FEBE6-6C6F-B862-5D70-3B4B48181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0748110-9B77-C39F-7B3C-CF8CF272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28" y="2201474"/>
            <a:ext cx="2499568" cy="249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A9439-B74B-F25F-DB37-4B50005535C1}"/>
              </a:ext>
            </a:extLst>
          </p:cNvPr>
          <p:cNvSpPr txBox="1"/>
          <p:nvPr/>
        </p:nvSpPr>
        <p:spPr>
          <a:xfrm>
            <a:off x="2974640" y="1540378"/>
            <a:ext cx="3499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ontserrat" pitchFamily="2" charset="77"/>
              </a:rPr>
              <a:t>Tele channel!</a:t>
            </a:r>
          </a:p>
        </p:txBody>
      </p:sp>
    </p:spTree>
    <p:extLst>
      <p:ext uri="{BB962C8B-B14F-4D97-AF65-F5344CB8AC3E}">
        <p14:creationId xmlns:p14="http://schemas.microsoft.com/office/powerpoint/2010/main" val="352803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Expectations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3CAFFA8B-1900-D6FB-F3D9-5484775AABF1}"/>
              </a:ext>
            </a:extLst>
          </p:cNvPr>
          <p:cNvSpPr txBox="1">
            <a:spLocks/>
          </p:cNvSpPr>
          <p:nvPr/>
        </p:nvSpPr>
        <p:spPr>
          <a:xfrm>
            <a:off x="714000" y="1272840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500" dirty="0">
                <a:latin typeface="Montserrat SemiBold" pitchFamily="2" charset="0"/>
              </a:rPr>
              <a:t>From you: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b="1" dirty="0">
                <a:latin typeface="Montserrat SemiBold" pitchFamily="2" charset="0"/>
              </a:rPr>
              <a:t>Go through tutorials prior to lesson!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b="1" dirty="0">
                <a:latin typeface="Montserrat SemiBold" pitchFamily="2" charset="0"/>
              </a:rPr>
              <a:t>Even if you cannot derive the solution, understand and be familiar with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b="1" dirty="0">
                <a:latin typeface="Montserrat SemiBold" pitchFamily="2" charset="0"/>
              </a:rPr>
              <a:t>Clarify when in doubt, don’t be afraid to ask questions</a:t>
            </a:r>
            <a:br>
              <a:rPr lang="en-US" sz="1500" dirty="0">
                <a:latin typeface="Montserrat SemiBold" pitchFamily="2" charset="0"/>
              </a:rPr>
            </a:br>
            <a:br>
              <a:rPr lang="en-US" sz="2000" dirty="0">
                <a:latin typeface="Montserrat SemiBold" pitchFamily="2" charset="0"/>
              </a:rPr>
            </a:br>
            <a:endParaRPr lang="en-US" sz="2000" dirty="0">
              <a:latin typeface="Montserrat SemiBold" pitchFamily="2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C6FEBE6-6C6F-B862-5D70-3B4B48181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Google Shape;336;p36">
            <a:extLst>
              <a:ext uri="{FF2B5EF4-FFF2-40B4-BE49-F238E27FC236}">
                <a16:creationId xmlns:a16="http://schemas.microsoft.com/office/drawing/2014/main" id="{ADF51081-56C1-05C0-8FE5-C09580659648}"/>
              </a:ext>
            </a:extLst>
          </p:cNvPr>
          <p:cNvSpPr txBox="1">
            <a:spLocks/>
          </p:cNvSpPr>
          <p:nvPr/>
        </p:nvSpPr>
        <p:spPr>
          <a:xfrm>
            <a:off x="714000" y="2704869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500" dirty="0">
                <a:latin typeface="Montserrat SemiBold" pitchFamily="2" charset="0"/>
              </a:rPr>
              <a:t>From 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Montserrat SemiBold" pitchFamily="2" charset="0"/>
              </a:rPr>
              <a:t>Not a DS&amp;A God + first-time 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Montserrat SemiBold" pitchFamily="2" charset="0"/>
              </a:rPr>
              <a:t>BUT, I will do my best to explain things as clearly as possible. If I was not able to explain properly/could not answer your question well, rest assured that I will definitely get back to you.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Montserrat SemiBold" pitchFamily="2" charset="0"/>
              </a:rPr>
              <a:t>If I am unable to cover certain things because of time constraint, I will make sure to do my due diligence in the telegram channel.</a:t>
            </a:r>
            <a:endParaRPr lang="en-US" sz="20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Set Policy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A54F9-B9CC-61CF-7779-BC6DDDC9AB02}"/>
              </a:ext>
            </a:extLst>
          </p:cNvPr>
          <p:cNvSpPr txBox="1"/>
          <p:nvPr/>
        </p:nvSpPr>
        <p:spPr>
          <a:xfrm>
            <a:off x="714000" y="1256955"/>
            <a:ext cx="71498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Unsubmission</a:t>
            </a: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: </a:t>
            </a:r>
            <a:endParaRPr lang="en-SG" sz="1600" b="0" dirty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SG" sz="1600" b="0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Unsubmission</a:t>
            </a: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is allowed 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before</a:t>
            </a: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PS is graded and only if it is before the deadline</a:t>
            </a:r>
            <a:endParaRPr lang="en-SG" sz="1600" dirty="0">
              <a:solidFill>
                <a:schemeClr val="bg1"/>
              </a:solidFill>
              <a:latin typeface="Montserrat" pitchFamily="2" charset="7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SG" sz="1600" dirty="0">
              <a:solidFill>
                <a:schemeClr val="bg1"/>
              </a:solidFill>
              <a:latin typeface="Montserrat" pitchFamily="2" charset="7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SG" sz="1600" dirty="0">
                <a:solidFill>
                  <a:schemeClr val="bg1"/>
                </a:solidFill>
                <a:latin typeface="Montserrat" pitchFamily="2" charset="77"/>
              </a:rPr>
              <a:t>I</a:t>
            </a: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f your submission has critical mistake, I will ask if you want to reattempt (</a:t>
            </a:r>
            <a:r>
              <a:rPr lang="en-SG" sz="1600" dirty="0">
                <a:solidFill>
                  <a:schemeClr val="bg1"/>
                </a:solidFill>
                <a:latin typeface="Montserrat" pitchFamily="2" charset="77"/>
              </a:rPr>
              <a:t>tele message + </a:t>
            </a:r>
            <a:r>
              <a:rPr lang="en-SG" sz="1600" dirty="0" err="1">
                <a:solidFill>
                  <a:schemeClr val="bg1"/>
                </a:solidFill>
                <a:latin typeface="Montserrat" pitchFamily="2" charset="77"/>
              </a:rPr>
              <a:t>coursemology</a:t>
            </a:r>
            <a:r>
              <a:rPr lang="en-SG" sz="1600" dirty="0">
                <a:solidFill>
                  <a:schemeClr val="bg1"/>
                </a:solidFill>
                <a:latin typeface="Montserrat" pitchFamily="2" charset="77"/>
              </a:rPr>
              <a:t> comment)</a:t>
            </a:r>
            <a:endParaRPr lang="en-SG" sz="1600" b="0" i="0" u="none" strike="noStrike" dirty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Late Submission</a:t>
            </a: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:</a:t>
            </a:r>
            <a:endParaRPr lang="en-SG" sz="1600" b="0" dirty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If you require extension, come and tell me 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early</a:t>
            </a: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(before the deadline)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en-SG" sz="1600" b="0" i="0" u="none" strike="noStrike" dirty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SG" sz="1600" b="0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Penalty for no valid reason: 25% to 50% deduction</a:t>
            </a:r>
          </a:p>
        </p:txBody>
      </p:sp>
    </p:spTree>
    <p:extLst>
      <p:ext uri="{BB962C8B-B14F-4D97-AF65-F5344CB8AC3E}">
        <p14:creationId xmlns:p14="http://schemas.microsoft.com/office/powerpoint/2010/main" val="4054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 Time! (5 mins)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D05D-C1EA-8E5A-3A23-0F431332B965}"/>
              </a:ext>
            </a:extLst>
          </p:cNvPr>
          <p:cNvSpPr txBox="1"/>
          <p:nvPr/>
        </p:nvSpPr>
        <p:spPr>
          <a:xfrm>
            <a:off x="7490460" y="18973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A54F9-B9CC-61CF-7779-BC6DDDC9AB02}"/>
              </a:ext>
            </a:extLst>
          </p:cNvPr>
          <p:cNvSpPr txBox="1"/>
          <p:nvPr/>
        </p:nvSpPr>
        <p:spPr>
          <a:xfrm>
            <a:off x="714000" y="1256955"/>
            <a:ext cx="714984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Group 1: </a:t>
            </a:r>
            <a:r>
              <a:rPr lang="en-SG" sz="1600" b="1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Qn</a:t>
            </a:r>
            <a:r>
              <a:rPr lang="en-SG" sz="1600" b="1" dirty="0" err="1">
                <a:solidFill>
                  <a:schemeClr val="bg1"/>
                </a:solidFill>
                <a:latin typeface="Montserrat" pitchFamily="2" charset="77"/>
              </a:rPr>
              <a:t>s</a:t>
            </a:r>
            <a:r>
              <a:rPr lang="en-SG" sz="1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1a, 1b, 1c, 1d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Group 2: </a:t>
            </a:r>
            <a:r>
              <a:rPr lang="en-SG" sz="1600" b="1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Qns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1e, 1f, 1g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Group 3 (3 people): </a:t>
            </a:r>
            <a:r>
              <a:rPr lang="en-SG" sz="1600" b="1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Qns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2a, 2b, 2c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Group 4: </a:t>
            </a:r>
            <a:r>
              <a:rPr lang="en-SG" sz="1600" b="1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Qns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3a, 3b, 3c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Group 5: </a:t>
            </a:r>
            <a:r>
              <a:rPr lang="en-SG" sz="1600" b="1" i="0" u="none" strike="noStrike" dirty="0" err="1">
                <a:solidFill>
                  <a:schemeClr val="bg1"/>
                </a:solidFill>
                <a:effectLst/>
                <a:latin typeface="Montserrat" pitchFamily="2" charset="77"/>
              </a:rPr>
              <a:t>Qn</a:t>
            </a:r>
            <a:r>
              <a:rPr lang="en-SG" sz="1600" b="1" i="0" u="none" strike="noStrike" dirty="0">
                <a:solidFill>
                  <a:schemeClr val="bg1"/>
                </a:solidFill>
                <a:effectLst/>
                <a:latin typeface="Montserrat" pitchFamily="2" charset="77"/>
              </a:rPr>
              <a:t> 3d, 3e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SG" sz="1600" b="1" dirty="0">
                <a:solidFill>
                  <a:schemeClr val="bg1"/>
                </a:solidFill>
                <a:latin typeface="Montserrat" pitchFamily="2" charset="77"/>
              </a:rPr>
              <a:t>Group 6: </a:t>
            </a:r>
            <a:r>
              <a:rPr lang="en-SG" sz="1600" b="1" dirty="0" err="1">
                <a:solidFill>
                  <a:schemeClr val="bg1"/>
                </a:solidFill>
                <a:latin typeface="Montserrat" pitchFamily="2" charset="77"/>
              </a:rPr>
              <a:t>Qn</a:t>
            </a:r>
            <a:r>
              <a:rPr lang="en-SG" sz="1600" b="1" dirty="0">
                <a:solidFill>
                  <a:schemeClr val="bg1"/>
                </a:solidFill>
                <a:latin typeface="Montserrat" pitchFamily="2" charset="77"/>
              </a:rPr>
              <a:t> 4</a:t>
            </a:r>
            <a:endParaRPr lang="en-SG" sz="1600" b="1" i="0" u="none" strike="noStrike" dirty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87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2"/>
            <a:ext cx="6971703" cy="2003697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438342" y="2364418"/>
            <a:ext cx="6264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niceFunction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SG" sz="18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SG" sz="18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SG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 am nice!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2"/>
            <a:ext cx="6971703" cy="2003697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Google Shape;336;p36">
            <a:extLst>
              <a:ext uri="{FF2B5EF4-FFF2-40B4-BE49-F238E27FC236}">
                <a16:creationId xmlns:a16="http://schemas.microsoft.com/office/drawing/2014/main" id="{67AFA86D-E0F8-DEDC-D219-8A389684C6FA}"/>
              </a:ext>
            </a:extLst>
          </p:cNvPr>
          <p:cNvSpPr txBox="1">
            <a:spLocks/>
          </p:cNvSpPr>
          <p:nvPr/>
        </p:nvSpPr>
        <p:spPr>
          <a:xfrm>
            <a:off x="714000" y="1365365"/>
            <a:ext cx="790006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000" dirty="0">
                <a:highlight>
                  <a:srgbClr val="0000FF"/>
                </a:highlight>
                <a:latin typeface="Montserrat SemiBold" pitchFamily="2" charset="0"/>
              </a:rPr>
              <a:t>O(n) time</a:t>
            </a:r>
            <a:r>
              <a:rPr lang="en-US" sz="2000" dirty="0">
                <a:latin typeface="Montserrat SemiBold" pitchFamily="2" charset="0"/>
              </a:rPr>
              <a:t>. For-loop runs for a total of n iterations.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F9F5B-5D04-613D-3C85-34F2C6D15283}"/>
              </a:ext>
            </a:extLst>
          </p:cNvPr>
          <p:cNvSpPr/>
          <p:nvPr/>
        </p:nvSpPr>
        <p:spPr>
          <a:xfrm>
            <a:off x="3133725" y="2714625"/>
            <a:ext cx="2171700" cy="2381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438342" y="2364418"/>
            <a:ext cx="6264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niceFunction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SG" sz="18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SG" sz="18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SG" sz="18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 am nice!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4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3"/>
            <a:ext cx="6971703" cy="1700328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438342" y="2412043"/>
            <a:ext cx="6264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meanFunction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meanFunction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niceFunction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61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3"/>
            <a:ext cx="6971703" cy="1700328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438342" y="2412043"/>
            <a:ext cx="6264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meanFunction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meanFunction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niceFunction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DFAB6-5AF9-039B-37BD-8B1F225240A4}"/>
              </a:ext>
            </a:extLst>
          </p:cNvPr>
          <p:cNvSpPr/>
          <p:nvPr/>
        </p:nvSpPr>
        <p:spPr>
          <a:xfrm>
            <a:off x="2724150" y="2412043"/>
            <a:ext cx="2190750" cy="29305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B57D5E-CC3C-FDDA-65D2-CD8775ABB57D}"/>
              </a:ext>
            </a:extLst>
          </p:cNvPr>
          <p:cNvSpPr/>
          <p:nvPr/>
        </p:nvSpPr>
        <p:spPr>
          <a:xfrm>
            <a:off x="3152775" y="3202618"/>
            <a:ext cx="2190750" cy="29305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366FD-28BB-FFF8-6473-DE80CA75481D}"/>
              </a:ext>
            </a:extLst>
          </p:cNvPr>
          <p:cNvSpPr/>
          <p:nvPr/>
        </p:nvSpPr>
        <p:spPr>
          <a:xfrm>
            <a:off x="5596545" y="3202618"/>
            <a:ext cx="1871055" cy="293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DFAB6-5AF9-039B-37BD-8B1F225240A4}"/>
              </a:ext>
            </a:extLst>
          </p:cNvPr>
          <p:cNvSpPr/>
          <p:nvPr/>
        </p:nvSpPr>
        <p:spPr>
          <a:xfrm>
            <a:off x="2627550" y="1597657"/>
            <a:ext cx="770270" cy="464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2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B57D5E-CC3C-FDDA-65D2-CD8775ABB57D}"/>
              </a:ext>
            </a:extLst>
          </p:cNvPr>
          <p:cNvSpPr/>
          <p:nvPr/>
        </p:nvSpPr>
        <p:spPr>
          <a:xfrm>
            <a:off x="3960873" y="1597657"/>
            <a:ext cx="1137629" cy="464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2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366FD-28BB-FFF8-6473-DE80CA75481D}"/>
              </a:ext>
            </a:extLst>
          </p:cNvPr>
          <p:cNvSpPr/>
          <p:nvPr/>
        </p:nvSpPr>
        <p:spPr>
          <a:xfrm>
            <a:off x="5499945" y="1597657"/>
            <a:ext cx="918555" cy="46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sz="2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13FFD2-62AB-8AA8-8A2A-685C554D845D}"/>
              </a:ext>
            </a:extLst>
          </p:cNvPr>
          <p:cNvSpPr/>
          <p:nvPr/>
        </p:nvSpPr>
        <p:spPr>
          <a:xfrm>
            <a:off x="3537099" y="1597657"/>
            <a:ext cx="284495" cy="46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2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79BF1-42A5-D3F1-1309-4E516DAF075E}"/>
              </a:ext>
            </a:extLst>
          </p:cNvPr>
          <p:cNvSpPr/>
          <p:nvPr/>
        </p:nvSpPr>
        <p:spPr>
          <a:xfrm>
            <a:off x="5156976" y="1597657"/>
            <a:ext cx="284495" cy="46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2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2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33DB0-98B9-3493-575F-071C21A51387}"/>
              </a:ext>
            </a:extLst>
          </p:cNvPr>
          <p:cNvSpPr txBox="1"/>
          <p:nvPr/>
        </p:nvSpPr>
        <p:spPr>
          <a:xfrm>
            <a:off x="3695702" y="1490206"/>
            <a:ext cx="233362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 Done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C0615-3F0A-E747-99AD-4106FB14546B}"/>
              </a:ext>
            </a:extLst>
          </p:cNvPr>
          <p:cNvSpPr txBox="1"/>
          <p:nvPr/>
        </p:nvSpPr>
        <p:spPr>
          <a:xfrm>
            <a:off x="1352549" y="1490206"/>
            <a:ext cx="180022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 Call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AE386-B2F4-4777-C0C9-B7C6F0CC46B2}"/>
              </a:ext>
            </a:extLst>
          </p:cNvPr>
          <p:cNvSpPr txBox="1"/>
          <p:nvPr/>
        </p:nvSpPr>
        <p:spPr>
          <a:xfrm>
            <a:off x="1495425" y="2022607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C730C-AB04-EBF3-28E0-88D57A0EBA32}"/>
              </a:ext>
            </a:extLst>
          </p:cNvPr>
          <p:cNvSpPr txBox="1"/>
          <p:nvPr/>
        </p:nvSpPr>
        <p:spPr>
          <a:xfrm>
            <a:off x="1495425" y="254547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2)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80633-FF31-C920-41D5-940E0C6458B2}"/>
              </a:ext>
            </a:extLst>
          </p:cNvPr>
          <p:cNvSpPr txBox="1"/>
          <p:nvPr/>
        </p:nvSpPr>
        <p:spPr>
          <a:xfrm>
            <a:off x="1495425" y="3068343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4)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2312C-7BFE-0D71-278C-E32D5339B6A3}"/>
              </a:ext>
            </a:extLst>
          </p:cNvPr>
          <p:cNvSpPr txBox="1"/>
          <p:nvPr/>
        </p:nvSpPr>
        <p:spPr>
          <a:xfrm>
            <a:off x="1495425" y="411408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T(1)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E9512-ECFC-87CA-0888-47A6E831D48D}"/>
              </a:ext>
            </a:extLst>
          </p:cNvPr>
          <p:cNvSpPr txBox="1"/>
          <p:nvPr/>
        </p:nvSpPr>
        <p:spPr>
          <a:xfrm>
            <a:off x="1495425" y="3591211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3695702" y="206187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3695702" y="2580496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3695702" y="3099113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3695702" y="3626232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3695702" y="4149101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033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Insertion Sort</a:t>
            </a:r>
            <a:endParaRPr lang="en-SG" sz="3200" dirty="0"/>
          </a:p>
        </p:txBody>
      </p:sp>
      <p:sp>
        <p:nvSpPr>
          <p:cNvPr id="9" name="Google Shape;337;p36">
            <a:extLst>
              <a:ext uri="{FF2B5EF4-FFF2-40B4-BE49-F238E27FC236}">
                <a16:creationId xmlns:a16="http://schemas.microsoft.com/office/drawing/2014/main" id="{526FDEB3-6F4B-61B0-2E6F-A96D55B634F6}"/>
              </a:ext>
            </a:extLst>
          </p:cNvPr>
          <p:cNvSpPr txBox="1">
            <a:spLocks/>
          </p:cNvSpPr>
          <p:nvPr/>
        </p:nvSpPr>
        <p:spPr>
          <a:xfrm>
            <a:off x="714000" y="1285109"/>
            <a:ext cx="7713300" cy="257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</a:rPr>
              <a:t>Every iteration, insert first element in the sorted array.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BFCC317B-09DA-4278-A206-9BEFFA17B181}"/>
              </a:ext>
            </a:extLst>
          </p:cNvPr>
          <p:cNvSpPr txBox="1">
            <a:spLocks/>
          </p:cNvSpPr>
          <p:nvPr/>
        </p:nvSpPr>
        <p:spPr>
          <a:xfrm>
            <a:off x="3153289" y="4352310"/>
            <a:ext cx="5094487" cy="53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src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: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  <a:latin typeface="Montserrat SemiBold" pitchFamily="2" charset="0"/>
              </a:rPr>
              <a:t>visualgo</a:t>
            </a:r>
            <a:endParaRPr lang="en-US" sz="1100" i="1" dirty="0">
              <a:solidFill>
                <a:schemeClr val="bg1">
                  <a:lumMod val="50000"/>
                </a:schemeClr>
              </a:solidFill>
              <a:latin typeface="Montserrat SemiBold" pitchFamily="2" charset="0"/>
            </a:endParaRPr>
          </a:p>
        </p:txBody>
      </p:sp>
      <p:pic>
        <p:nvPicPr>
          <p:cNvPr id="5122" name="Picture 2" descr="Insertion Sort — Swift. Computer science fundamental | by Mahmud Ahsan |  Thinkdiff">
            <a:extLst>
              <a:ext uri="{FF2B5EF4-FFF2-40B4-BE49-F238E27FC236}">
                <a16:creationId xmlns:a16="http://schemas.microsoft.com/office/drawing/2014/main" id="{7E84B49B-492C-CCFD-D49C-52CA9125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2" y="2026606"/>
            <a:ext cx="48196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8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44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BD27AC-7B99-1E6E-7D00-CC27FBBC1E0B}"/>
              </a:ext>
            </a:extLst>
          </p:cNvPr>
          <p:cNvSpPr/>
          <p:nvPr/>
        </p:nvSpPr>
        <p:spPr>
          <a:xfrm>
            <a:off x="894002" y="2241682"/>
            <a:ext cx="3676648" cy="3300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2A44C-276C-296E-3FDC-F2E731A88746}"/>
              </a:ext>
            </a:extLst>
          </p:cNvPr>
          <p:cNvSpPr/>
          <p:nvPr/>
        </p:nvSpPr>
        <p:spPr>
          <a:xfrm>
            <a:off x="4561124" y="2241682"/>
            <a:ext cx="3676648" cy="3300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SG" dirty="0"/>
          </a:p>
        </p:txBody>
      </p:sp>
      <p:sp>
        <p:nvSpPr>
          <p:cNvPr id="8" name="Google Shape;336;p36">
            <a:extLst>
              <a:ext uri="{FF2B5EF4-FFF2-40B4-BE49-F238E27FC236}">
                <a16:creationId xmlns:a16="http://schemas.microsoft.com/office/drawing/2014/main" id="{838DCC78-2D14-F545-DFD9-E23522E181C3}"/>
              </a:ext>
            </a:extLst>
          </p:cNvPr>
          <p:cNvSpPr txBox="1">
            <a:spLocks/>
          </p:cNvSpPr>
          <p:nvPr/>
        </p:nvSpPr>
        <p:spPr>
          <a:xfrm>
            <a:off x="1484361" y="2863575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162708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6870E6-7163-FC0A-5928-FEF0ECC9F9FE}"/>
              </a:ext>
            </a:extLst>
          </p:cNvPr>
          <p:cNvSpPr/>
          <p:nvPr/>
        </p:nvSpPr>
        <p:spPr>
          <a:xfrm>
            <a:off x="4570650" y="1600200"/>
            <a:ext cx="3468450" cy="62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Google Shape;336;p36">
            <a:extLst>
              <a:ext uri="{FF2B5EF4-FFF2-40B4-BE49-F238E27FC236}">
                <a16:creationId xmlns:a16="http://schemas.microsoft.com/office/drawing/2014/main" id="{8C72C7E8-B3E3-B70B-7513-4E84BEC74BF6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13595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AD3F361-068A-DFCA-D5F9-A3D63F7C0263}"/>
              </a:ext>
            </a:extLst>
          </p:cNvPr>
          <p:cNvSpPr/>
          <p:nvPr/>
        </p:nvSpPr>
        <p:spPr>
          <a:xfrm>
            <a:off x="6399448" y="1600200"/>
            <a:ext cx="1639652" cy="62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47A8554A-9701-423B-3EB5-D344108D21CC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79114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8E929AC-68E8-491A-705E-EF4376B70D7C}"/>
              </a:ext>
            </a:extLst>
          </p:cNvPr>
          <p:cNvSpPr/>
          <p:nvPr/>
        </p:nvSpPr>
        <p:spPr>
          <a:xfrm>
            <a:off x="7275746" y="1600200"/>
            <a:ext cx="763354" cy="62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410BFA94-198F-25EF-E6D0-045B3FA59BD0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243308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C517974-66BC-6F28-3209-04C45F3CF5B0}"/>
              </a:ext>
            </a:extLst>
          </p:cNvPr>
          <p:cNvSpPr/>
          <p:nvPr/>
        </p:nvSpPr>
        <p:spPr>
          <a:xfrm>
            <a:off x="7866292" y="1600200"/>
            <a:ext cx="172808" cy="62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94BFB016-9DD0-0DBC-1724-09C5E2A5CCF8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14252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763354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617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36;p36">
            <a:extLst>
              <a:ext uri="{FF2B5EF4-FFF2-40B4-BE49-F238E27FC236}">
                <a16:creationId xmlns:a16="http://schemas.microsoft.com/office/drawing/2014/main" id="{DC379DE9-6768-908C-2F3A-D54E30733B7C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411079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BA91361-3952-115B-C4B2-8ADB01C42FDB}"/>
              </a:ext>
            </a:extLst>
          </p:cNvPr>
          <p:cNvSpPr/>
          <p:nvPr/>
        </p:nvSpPr>
        <p:spPr>
          <a:xfrm>
            <a:off x="7275746" y="1704729"/>
            <a:ext cx="763354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E8BE31A4-0C0A-2716-AF32-2F702EF81AF9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389086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916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916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F51DE9B-61DE-F245-330E-24BBD24FC34F}"/>
              </a:ext>
            </a:extLst>
          </p:cNvPr>
          <p:cNvSpPr/>
          <p:nvPr/>
        </p:nvSpPr>
        <p:spPr>
          <a:xfrm>
            <a:off x="7275746" y="1704729"/>
            <a:ext cx="763354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773B8708-91CA-D96B-326A-5C8F0D1AA87B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293811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p:sp>
        <p:nvSpPr>
          <p:cNvPr id="5" name="Google Shape;336;p36">
            <a:extLst>
              <a:ext uri="{FF2B5EF4-FFF2-40B4-BE49-F238E27FC236}">
                <a16:creationId xmlns:a16="http://schemas.microsoft.com/office/drawing/2014/main" id="{8CFA9BA2-6824-6E54-4B5E-40DF37E34DF7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98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A728B-C911-FC40-DCBA-F9B210E93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28AF71-785A-16DF-B729-4A104858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Insertion Sort</a:t>
            </a:r>
            <a:endParaRPr lang="en-SG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337;p36">
                <a:extLst>
                  <a:ext uri="{FF2B5EF4-FFF2-40B4-BE49-F238E27FC236}">
                    <a16:creationId xmlns:a16="http://schemas.microsoft.com/office/drawing/2014/main" id="{526FDEB3-6F4B-61B0-2E6F-A96D55B634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529" y="1995573"/>
                <a:ext cx="5932171" cy="10295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At the end of iteration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, the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Poppins SemiBold" panose="00000700000000000000" pitchFamily="2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lt1"/>
                    </a:solidFill>
                    <a:latin typeface="Montserrat SemiBold" pitchFamily="2" charset="0"/>
                    <a:ea typeface="Roboto" panose="02000000000000000000" pitchFamily="2" charset="0"/>
                    <a:cs typeface="Poppins SemiBold" panose="00000700000000000000" pitchFamily="2" charset="0"/>
                  </a:rPr>
                  <a:t> items are in sorted order.</a:t>
                </a:r>
              </a:p>
            </p:txBody>
          </p:sp>
        </mc:Choice>
        <mc:Fallback xmlns="">
          <p:sp>
            <p:nvSpPr>
              <p:cNvPr id="9" name="Google Shape;337;p36">
                <a:extLst>
                  <a:ext uri="{FF2B5EF4-FFF2-40B4-BE49-F238E27FC236}">
                    <a16:creationId xmlns:a16="http://schemas.microsoft.com/office/drawing/2014/main" id="{526FDEB3-6F4B-61B0-2E6F-A96D55B63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1995573"/>
                <a:ext cx="5932171" cy="1029567"/>
              </a:xfrm>
              <a:prstGeom prst="rect">
                <a:avLst/>
              </a:prstGeom>
              <a:blipFill>
                <a:blip r:embed="rId2"/>
                <a:stretch>
                  <a:fillRect l="-1028" r="-12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FFE6207-8589-EE78-542A-D22DCD5A183E}"/>
              </a:ext>
            </a:extLst>
          </p:cNvPr>
          <p:cNvSpPr/>
          <p:nvPr/>
        </p:nvSpPr>
        <p:spPr>
          <a:xfrm>
            <a:off x="9579890" y="1140090"/>
            <a:ext cx="2004060" cy="1269400"/>
          </a:xfrm>
          <a:prstGeom prst="wedgeEllipseCallout">
            <a:avLst>
              <a:gd name="adj1" fmla="val -40478"/>
              <a:gd name="adj2" fmla="val 7150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Covered in CS2030S!</a:t>
            </a:r>
            <a:endParaRPr lang="en-SG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F7CE4-AC44-606E-93AF-0DAA5575A3D0}"/>
              </a:ext>
            </a:extLst>
          </p:cNvPr>
          <p:cNvSpPr txBox="1"/>
          <p:nvPr/>
        </p:nvSpPr>
        <p:spPr>
          <a:xfrm>
            <a:off x="811529" y="1482586"/>
            <a:ext cx="2190751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Loop Invariant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59662-DAA4-A0E2-500F-2635705BA142}"/>
              </a:ext>
            </a:extLst>
          </p:cNvPr>
          <p:cNvSpPr txBox="1"/>
          <p:nvPr/>
        </p:nvSpPr>
        <p:spPr>
          <a:xfrm>
            <a:off x="811529" y="3095535"/>
            <a:ext cx="2327911" cy="400110"/>
          </a:xfrm>
          <a:prstGeom prst="rect">
            <a:avLst/>
          </a:prstGeom>
          <a:solidFill>
            <a:srgbClr val="FF9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Worst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5BA15-DC81-DFD0-5436-EBF3FC35554E}"/>
              </a:ext>
            </a:extLst>
          </p:cNvPr>
          <p:cNvSpPr txBox="1"/>
          <p:nvPr/>
        </p:nvSpPr>
        <p:spPr>
          <a:xfrm>
            <a:off x="811529" y="3608522"/>
            <a:ext cx="2327911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Stable?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337;p36">
            <a:extLst>
              <a:ext uri="{FF2B5EF4-FFF2-40B4-BE49-F238E27FC236}">
                <a16:creationId xmlns:a16="http://schemas.microsoft.com/office/drawing/2014/main" id="{AC972317-B03F-FEDF-BC46-C2D287ADCECB}"/>
              </a:ext>
            </a:extLst>
          </p:cNvPr>
          <p:cNvSpPr txBox="1">
            <a:spLocks/>
          </p:cNvSpPr>
          <p:nvPr/>
        </p:nvSpPr>
        <p:spPr>
          <a:xfrm>
            <a:off x="3431459" y="3039096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</a:t>
            </a:r>
            <a:r>
              <a:rPr lang="en-US" sz="2000" baseline="30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rgbClr val="FFC000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)</a:t>
            </a:r>
          </a:p>
        </p:txBody>
      </p:sp>
      <p:sp>
        <p:nvSpPr>
          <p:cNvPr id="7" name="Google Shape;337;p36">
            <a:extLst>
              <a:ext uri="{FF2B5EF4-FFF2-40B4-BE49-F238E27FC236}">
                <a16:creationId xmlns:a16="http://schemas.microsoft.com/office/drawing/2014/main" id="{3B2E63BD-8E6D-A4B8-909E-5BFC4648C628}"/>
              </a:ext>
            </a:extLst>
          </p:cNvPr>
          <p:cNvSpPr txBox="1">
            <a:spLocks/>
          </p:cNvSpPr>
          <p:nvPr/>
        </p:nvSpPr>
        <p:spPr>
          <a:xfrm>
            <a:off x="3431459" y="3566039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5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Yes!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72866-9413-DC67-8CCB-4B7DAB6F2CFA}"/>
              </a:ext>
            </a:extLst>
          </p:cNvPr>
          <p:cNvSpPr txBox="1"/>
          <p:nvPr/>
        </p:nvSpPr>
        <p:spPr>
          <a:xfrm>
            <a:off x="4862669" y="3095535"/>
            <a:ext cx="1955881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itchFamily="2" charset="0"/>
                <a:ea typeface="Roboto" panose="02000000000000000000" pitchFamily="2" charset="0"/>
              </a:rPr>
              <a:t>Best Case?</a:t>
            </a:r>
            <a:endParaRPr lang="en-SG" sz="2000" dirty="0">
              <a:solidFill>
                <a:schemeClr val="bg1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337;p36">
            <a:extLst>
              <a:ext uri="{FF2B5EF4-FFF2-40B4-BE49-F238E27FC236}">
                <a16:creationId xmlns:a16="http://schemas.microsoft.com/office/drawing/2014/main" id="{9A8C1DC3-9FF5-9A23-E76A-F708B9804A13}"/>
              </a:ext>
            </a:extLst>
          </p:cNvPr>
          <p:cNvSpPr txBox="1">
            <a:spLocks/>
          </p:cNvSpPr>
          <p:nvPr/>
        </p:nvSpPr>
        <p:spPr>
          <a:xfrm>
            <a:off x="6877051" y="3039096"/>
            <a:ext cx="1139191" cy="5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187425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 animBg="1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2E737D-5487-1A46-12D8-DB643B91536F}"/>
              </a:ext>
            </a:extLst>
          </p:cNvPr>
          <p:cNvSpPr/>
          <p:nvPr/>
        </p:nvSpPr>
        <p:spPr>
          <a:xfrm>
            <a:off x="894002" y="170472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71252-B059-D89E-7815-6CA12EC1B116}"/>
              </a:ext>
            </a:extLst>
          </p:cNvPr>
          <p:cNvSpPr/>
          <p:nvPr/>
        </p:nvSpPr>
        <p:spPr>
          <a:xfrm>
            <a:off x="4570650" y="1704729"/>
            <a:ext cx="18287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F6796-4E53-1C65-EF1A-F807C523F9B1}"/>
              </a:ext>
            </a:extLst>
          </p:cNvPr>
          <p:cNvSpPr/>
          <p:nvPr/>
        </p:nvSpPr>
        <p:spPr>
          <a:xfrm>
            <a:off x="6399448" y="1704729"/>
            <a:ext cx="876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DE86F-1D9B-C9F0-FAA1-7CC59B432678}"/>
              </a:ext>
            </a:extLst>
          </p:cNvPr>
          <p:cNvSpPr/>
          <p:nvPr/>
        </p:nvSpPr>
        <p:spPr>
          <a:xfrm>
            <a:off x="7275746" y="1704729"/>
            <a:ext cx="4095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41B01-1F10-7BC3-8C7B-AC4B2638FF27}"/>
              </a:ext>
            </a:extLst>
          </p:cNvPr>
          <p:cNvSpPr/>
          <p:nvPr/>
        </p:nvSpPr>
        <p:spPr>
          <a:xfrm>
            <a:off x="7685319" y="1704729"/>
            <a:ext cx="180973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/>
              <p:nvPr/>
            </p:nvSpPr>
            <p:spPr>
              <a:xfrm>
                <a:off x="1575714" y="3087941"/>
                <a:ext cx="5989871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F020C-A42C-08DE-2728-76E4562C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14" y="3087941"/>
                <a:ext cx="5989871" cy="439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36;p36">
            <a:extLst>
              <a:ext uri="{FF2B5EF4-FFF2-40B4-BE49-F238E27FC236}">
                <a16:creationId xmlns:a16="http://schemas.microsoft.com/office/drawing/2014/main" id="{8C462991-DAF7-05A4-7A93-702AD1403426}"/>
              </a:ext>
            </a:extLst>
          </p:cNvPr>
          <p:cNvSpPr txBox="1">
            <a:spLocks/>
          </p:cNvSpPr>
          <p:nvPr/>
        </p:nvSpPr>
        <p:spPr>
          <a:xfrm>
            <a:off x="1484361" y="2339700"/>
            <a:ext cx="615352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Sum of all work done will never exceed 2cn</a:t>
            </a:r>
          </a:p>
        </p:txBody>
      </p:sp>
    </p:spTree>
    <p:extLst>
      <p:ext uri="{BB962C8B-B14F-4D97-AF65-F5344CB8AC3E}">
        <p14:creationId xmlns:p14="http://schemas.microsoft.com/office/powerpoint/2010/main" val="400470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2"/>
            <a:ext cx="6971703" cy="2332267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71667" y="2374813"/>
            <a:ext cx="62646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strangerFunction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SG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SG" sz="16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Execute order?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6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BF04E-C6F1-4D97-B141-E311E1724492}"/>
              </a:ext>
            </a:extLst>
          </p:cNvPr>
          <p:cNvSpPr txBox="1"/>
          <p:nvPr/>
        </p:nvSpPr>
        <p:spPr>
          <a:xfrm>
            <a:off x="1200150" y="1933575"/>
            <a:ext cx="146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 of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ea typeface="Roboto" panose="02000000000000000000" pitchFamily="2" charset="0"/>
              </a:rPr>
              <a:t>i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61087-0B2D-3B24-5CD9-2F4D04E37850}"/>
              </a:ext>
            </a:extLst>
          </p:cNvPr>
          <p:cNvSpPr txBox="1"/>
          <p:nvPr/>
        </p:nvSpPr>
        <p:spPr>
          <a:xfrm>
            <a:off x="1200150" y="2455873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Inner Loop Iterations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D8E4E1-C1C3-3026-D391-1DA56831D6F4}"/>
              </a:ext>
            </a:extLst>
          </p:cNvPr>
          <p:cNvSpPr txBox="1"/>
          <p:nvPr/>
        </p:nvSpPr>
        <p:spPr>
          <a:xfrm>
            <a:off x="318135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9C529-A466-72FA-45DB-AE0C9335DCD1}"/>
              </a:ext>
            </a:extLst>
          </p:cNvPr>
          <p:cNvSpPr txBox="1"/>
          <p:nvPr/>
        </p:nvSpPr>
        <p:spPr>
          <a:xfrm>
            <a:off x="377190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788198-85B2-51B5-0DC6-FD0FCFA8DB9C}"/>
              </a:ext>
            </a:extLst>
          </p:cNvPr>
          <p:cNvSpPr txBox="1"/>
          <p:nvPr/>
        </p:nvSpPr>
        <p:spPr>
          <a:xfrm>
            <a:off x="672465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CC8213-2DCB-0045-90BA-2C8B42D08236}"/>
              </a:ext>
            </a:extLst>
          </p:cNvPr>
          <p:cNvSpPr txBox="1"/>
          <p:nvPr/>
        </p:nvSpPr>
        <p:spPr>
          <a:xfrm>
            <a:off x="436245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5E29A-3B62-4100-1D98-A5ED9FBEF925}"/>
              </a:ext>
            </a:extLst>
          </p:cNvPr>
          <p:cNvSpPr txBox="1"/>
          <p:nvPr/>
        </p:nvSpPr>
        <p:spPr>
          <a:xfrm>
            <a:off x="495300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7B281B-C18C-1B1D-FF78-782BAC636D4D}"/>
              </a:ext>
            </a:extLst>
          </p:cNvPr>
          <p:cNvSpPr txBox="1"/>
          <p:nvPr/>
        </p:nvSpPr>
        <p:spPr>
          <a:xfrm>
            <a:off x="554355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63AB2F-48EA-289C-BCF3-52510D0B3BE7}"/>
              </a:ext>
            </a:extLst>
          </p:cNvPr>
          <p:cNvSpPr txBox="1"/>
          <p:nvPr/>
        </p:nvSpPr>
        <p:spPr>
          <a:xfrm>
            <a:off x="6134100" y="2609761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7FA0C7-A47B-2A3D-E311-F4F588F7F671}"/>
              </a:ext>
            </a:extLst>
          </p:cNvPr>
          <p:cNvSpPr txBox="1"/>
          <p:nvPr/>
        </p:nvSpPr>
        <p:spPr>
          <a:xfrm>
            <a:off x="318135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C58204-D3A7-8433-0689-CB9AD18A2075}"/>
              </a:ext>
            </a:extLst>
          </p:cNvPr>
          <p:cNvSpPr txBox="1"/>
          <p:nvPr/>
        </p:nvSpPr>
        <p:spPr>
          <a:xfrm>
            <a:off x="377190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CA2C57-86DD-BA3A-F0C9-A9709BBEE2E3}"/>
              </a:ext>
            </a:extLst>
          </p:cNvPr>
          <p:cNvSpPr txBox="1"/>
          <p:nvPr/>
        </p:nvSpPr>
        <p:spPr>
          <a:xfrm>
            <a:off x="672465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F08AA6-A700-CD6C-D40B-1FF6D8F5B828}"/>
              </a:ext>
            </a:extLst>
          </p:cNvPr>
          <p:cNvSpPr txBox="1"/>
          <p:nvPr/>
        </p:nvSpPr>
        <p:spPr>
          <a:xfrm>
            <a:off x="436245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8F829-C2B0-7DCA-5A8C-00E13A095324}"/>
              </a:ext>
            </a:extLst>
          </p:cNvPr>
          <p:cNvSpPr txBox="1"/>
          <p:nvPr/>
        </p:nvSpPr>
        <p:spPr>
          <a:xfrm>
            <a:off x="495300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D2A47-FC92-8DDF-FC01-C68382140ABB}"/>
              </a:ext>
            </a:extLst>
          </p:cNvPr>
          <p:cNvSpPr txBox="1"/>
          <p:nvPr/>
        </p:nvSpPr>
        <p:spPr>
          <a:xfrm>
            <a:off x="554355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606B4F-E4A7-CDD0-3F83-667BCFD207CF}"/>
              </a:ext>
            </a:extLst>
          </p:cNvPr>
          <p:cNvSpPr txBox="1"/>
          <p:nvPr/>
        </p:nvSpPr>
        <p:spPr>
          <a:xfrm>
            <a:off x="6134100" y="1933575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E351B-B366-511D-41F2-E3D60EA23CBA}"/>
              </a:ext>
            </a:extLst>
          </p:cNvPr>
          <p:cNvSpPr txBox="1"/>
          <p:nvPr/>
        </p:nvSpPr>
        <p:spPr>
          <a:xfrm>
            <a:off x="7277100" y="1933575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- 1  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3A9024-AF47-443D-E6A5-6C3AE55714AD}"/>
              </a:ext>
            </a:extLst>
          </p:cNvPr>
          <p:cNvSpPr txBox="1"/>
          <p:nvPr/>
        </p:nvSpPr>
        <p:spPr>
          <a:xfrm>
            <a:off x="7277100" y="2609761"/>
            <a:ext cx="79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- 1 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2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61087-0B2D-3B24-5CD9-2F4D04E37850}"/>
              </a:ext>
            </a:extLst>
          </p:cNvPr>
          <p:cNvSpPr txBox="1"/>
          <p:nvPr/>
        </p:nvSpPr>
        <p:spPr>
          <a:xfrm>
            <a:off x="3076574" y="1460970"/>
            <a:ext cx="303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Inner Loop Iterations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4ECB3-9704-7602-03B3-E04E1B9ED4F2}"/>
                  </a:ext>
                </a:extLst>
              </p:cNvPr>
              <p:cNvSpPr txBox="1"/>
              <p:nvPr/>
            </p:nvSpPr>
            <p:spPr>
              <a:xfrm>
                <a:off x="2602022" y="3057524"/>
                <a:ext cx="4267200" cy="925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4ECB3-9704-7602-03B3-E04E1B9E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22" y="3057524"/>
                <a:ext cx="4267200" cy="925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139A57-FC89-5F8B-50A2-C47CBF97511C}"/>
              </a:ext>
            </a:extLst>
          </p:cNvPr>
          <p:cNvSpPr txBox="1"/>
          <p:nvPr/>
        </p:nvSpPr>
        <p:spPr>
          <a:xfrm>
            <a:off x="1152525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CC679E-3C4E-5F91-C56A-149FBE59C254}"/>
              </a:ext>
            </a:extLst>
          </p:cNvPr>
          <p:cNvSpPr txBox="1"/>
          <p:nvPr/>
        </p:nvSpPr>
        <p:spPr>
          <a:xfrm>
            <a:off x="2002971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6A93A-58DC-15D1-AD03-C82539295B65}"/>
              </a:ext>
            </a:extLst>
          </p:cNvPr>
          <p:cNvSpPr txBox="1"/>
          <p:nvPr/>
        </p:nvSpPr>
        <p:spPr>
          <a:xfrm>
            <a:off x="6255201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A83A8-8B90-E14C-3776-0D6CA2F9C417}"/>
              </a:ext>
            </a:extLst>
          </p:cNvPr>
          <p:cNvSpPr txBox="1"/>
          <p:nvPr/>
        </p:nvSpPr>
        <p:spPr>
          <a:xfrm>
            <a:off x="2853417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7202FA-B2ED-32D4-893D-2B89766C948A}"/>
              </a:ext>
            </a:extLst>
          </p:cNvPr>
          <p:cNvSpPr txBox="1"/>
          <p:nvPr/>
        </p:nvSpPr>
        <p:spPr>
          <a:xfrm>
            <a:off x="3703863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344552-E2CA-95C2-5621-FB8DCD465354}"/>
              </a:ext>
            </a:extLst>
          </p:cNvPr>
          <p:cNvSpPr txBox="1"/>
          <p:nvPr/>
        </p:nvSpPr>
        <p:spPr>
          <a:xfrm>
            <a:off x="4554309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A06DD-5E60-8294-2050-BF5A3A3C994D}"/>
              </a:ext>
            </a:extLst>
          </p:cNvPr>
          <p:cNvSpPr txBox="1"/>
          <p:nvPr/>
        </p:nvSpPr>
        <p:spPr>
          <a:xfrm>
            <a:off x="5404755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41E965-4270-C808-8DDA-2DFD660DE51A}"/>
              </a:ext>
            </a:extLst>
          </p:cNvPr>
          <p:cNvSpPr txBox="1"/>
          <p:nvPr/>
        </p:nvSpPr>
        <p:spPr>
          <a:xfrm>
            <a:off x="166347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680E3-D6C6-C63C-315C-1B3D8EA98237}"/>
              </a:ext>
            </a:extLst>
          </p:cNvPr>
          <p:cNvSpPr txBox="1"/>
          <p:nvPr/>
        </p:nvSpPr>
        <p:spPr>
          <a:xfrm>
            <a:off x="251924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F3113-483C-1867-6F98-7EA6AEE64B0B}"/>
              </a:ext>
            </a:extLst>
          </p:cNvPr>
          <p:cNvSpPr txBox="1"/>
          <p:nvPr/>
        </p:nvSpPr>
        <p:spPr>
          <a:xfrm>
            <a:off x="337502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962684-9CDA-F331-0A11-7281EBCCAE27}"/>
              </a:ext>
            </a:extLst>
          </p:cNvPr>
          <p:cNvSpPr txBox="1"/>
          <p:nvPr/>
        </p:nvSpPr>
        <p:spPr>
          <a:xfrm>
            <a:off x="423079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1C30A-9D05-0783-1480-EB55D9A03A21}"/>
              </a:ext>
            </a:extLst>
          </p:cNvPr>
          <p:cNvSpPr txBox="1"/>
          <p:nvPr/>
        </p:nvSpPr>
        <p:spPr>
          <a:xfrm>
            <a:off x="508657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419ECA-9A2B-4C77-C0E1-1E071279CC67}"/>
              </a:ext>
            </a:extLst>
          </p:cNvPr>
          <p:cNvSpPr txBox="1"/>
          <p:nvPr/>
        </p:nvSpPr>
        <p:spPr>
          <a:xfrm>
            <a:off x="594234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FDEC8-1E6F-8902-BA89-D0B7DBE11EB4}"/>
              </a:ext>
            </a:extLst>
          </p:cNvPr>
          <p:cNvSpPr txBox="1"/>
          <p:nvPr/>
        </p:nvSpPr>
        <p:spPr>
          <a:xfrm>
            <a:off x="6798123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827E5F-3EFD-BB2C-2D02-618EA3A0B834}"/>
              </a:ext>
            </a:extLst>
          </p:cNvPr>
          <p:cNvSpPr txBox="1"/>
          <p:nvPr/>
        </p:nvSpPr>
        <p:spPr>
          <a:xfrm>
            <a:off x="6869222" y="2188078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- 1 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4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61087-0B2D-3B24-5CD9-2F4D04E37850}"/>
              </a:ext>
            </a:extLst>
          </p:cNvPr>
          <p:cNvSpPr txBox="1"/>
          <p:nvPr/>
        </p:nvSpPr>
        <p:spPr>
          <a:xfrm>
            <a:off x="3076574" y="1460970"/>
            <a:ext cx="303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Inner Loop Iterations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4ECB3-9704-7602-03B3-E04E1B9ED4F2}"/>
                  </a:ext>
                </a:extLst>
              </p:cNvPr>
              <p:cNvSpPr txBox="1"/>
              <p:nvPr/>
            </p:nvSpPr>
            <p:spPr>
              <a:xfrm>
                <a:off x="2602022" y="3057524"/>
                <a:ext cx="426720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4ECB3-9704-7602-03B3-E04E1B9E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22" y="3057524"/>
                <a:ext cx="426720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59D0535-77FB-6086-4F1A-68A29D43B266}"/>
              </a:ext>
            </a:extLst>
          </p:cNvPr>
          <p:cNvSpPr txBox="1"/>
          <p:nvPr/>
        </p:nvSpPr>
        <p:spPr>
          <a:xfrm>
            <a:off x="1152525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CB247-29DF-C381-53E5-43E046BDBDFE}"/>
              </a:ext>
            </a:extLst>
          </p:cNvPr>
          <p:cNvSpPr txBox="1"/>
          <p:nvPr/>
        </p:nvSpPr>
        <p:spPr>
          <a:xfrm>
            <a:off x="2002971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37FB2-F5DC-BBF3-1B04-6D3EB18538B9}"/>
              </a:ext>
            </a:extLst>
          </p:cNvPr>
          <p:cNvSpPr txBox="1"/>
          <p:nvPr/>
        </p:nvSpPr>
        <p:spPr>
          <a:xfrm>
            <a:off x="6255201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8429F-E2BB-E097-64CA-DAD0E79980C1}"/>
              </a:ext>
            </a:extLst>
          </p:cNvPr>
          <p:cNvSpPr txBox="1"/>
          <p:nvPr/>
        </p:nvSpPr>
        <p:spPr>
          <a:xfrm>
            <a:off x="2853417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EC479-F56E-EA0C-9A59-9EECF28FD484}"/>
              </a:ext>
            </a:extLst>
          </p:cNvPr>
          <p:cNvSpPr txBox="1"/>
          <p:nvPr/>
        </p:nvSpPr>
        <p:spPr>
          <a:xfrm>
            <a:off x="3703863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3A909-D644-6F7B-2CEC-E060F734F633}"/>
              </a:ext>
            </a:extLst>
          </p:cNvPr>
          <p:cNvSpPr txBox="1"/>
          <p:nvPr/>
        </p:nvSpPr>
        <p:spPr>
          <a:xfrm>
            <a:off x="4554309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BCBA1-1C19-9D19-9D78-A343E639C34F}"/>
              </a:ext>
            </a:extLst>
          </p:cNvPr>
          <p:cNvSpPr txBox="1"/>
          <p:nvPr/>
        </p:nvSpPr>
        <p:spPr>
          <a:xfrm>
            <a:off x="5404755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DD62C-F2D0-1BB0-7EE8-92F343B42C49}"/>
              </a:ext>
            </a:extLst>
          </p:cNvPr>
          <p:cNvSpPr txBox="1"/>
          <p:nvPr/>
        </p:nvSpPr>
        <p:spPr>
          <a:xfrm>
            <a:off x="7105650" y="2209650"/>
            <a:ext cx="89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- 1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11117-BED7-1EAF-EEDF-910B3D73B9CF}"/>
              </a:ext>
            </a:extLst>
          </p:cNvPr>
          <p:cNvSpPr txBox="1"/>
          <p:nvPr/>
        </p:nvSpPr>
        <p:spPr>
          <a:xfrm>
            <a:off x="166347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2CCDDC-0F73-EFD2-AB0A-2A48EB1F68FF}"/>
              </a:ext>
            </a:extLst>
          </p:cNvPr>
          <p:cNvSpPr txBox="1"/>
          <p:nvPr/>
        </p:nvSpPr>
        <p:spPr>
          <a:xfrm>
            <a:off x="251924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9520C-6005-B8AC-4DAA-65C7F15700EC}"/>
              </a:ext>
            </a:extLst>
          </p:cNvPr>
          <p:cNvSpPr txBox="1"/>
          <p:nvPr/>
        </p:nvSpPr>
        <p:spPr>
          <a:xfrm>
            <a:off x="337502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9D3387-E7CA-9372-BB96-48435FB4B03E}"/>
              </a:ext>
            </a:extLst>
          </p:cNvPr>
          <p:cNvSpPr txBox="1"/>
          <p:nvPr/>
        </p:nvSpPr>
        <p:spPr>
          <a:xfrm>
            <a:off x="423079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46C361-0F22-AF54-2A03-A1C12142B292}"/>
              </a:ext>
            </a:extLst>
          </p:cNvPr>
          <p:cNvSpPr txBox="1"/>
          <p:nvPr/>
        </p:nvSpPr>
        <p:spPr>
          <a:xfrm>
            <a:off x="508657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69087-D8BD-96E3-DF61-959205587E00}"/>
              </a:ext>
            </a:extLst>
          </p:cNvPr>
          <p:cNvSpPr txBox="1"/>
          <p:nvPr/>
        </p:nvSpPr>
        <p:spPr>
          <a:xfrm>
            <a:off x="594234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B447A-2EE0-332F-882D-17D76B8E9686}"/>
              </a:ext>
            </a:extLst>
          </p:cNvPr>
          <p:cNvSpPr txBox="1"/>
          <p:nvPr/>
        </p:nvSpPr>
        <p:spPr>
          <a:xfrm>
            <a:off x="6798123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43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61087-0B2D-3B24-5CD9-2F4D04E37850}"/>
              </a:ext>
            </a:extLst>
          </p:cNvPr>
          <p:cNvSpPr txBox="1"/>
          <p:nvPr/>
        </p:nvSpPr>
        <p:spPr>
          <a:xfrm>
            <a:off x="3076574" y="1460970"/>
            <a:ext cx="303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Inner Loop Iterations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D8E4E1-C1C3-3026-D391-1DA56831D6F4}"/>
              </a:ext>
            </a:extLst>
          </p:cNvPr>
          <p:cNvSpPr txBox="1"/>
          <p:nvPr/>
        </p:nvSpPr>
        <p:spPr>
          <a:xfrm>
            <a:off x="1152525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9C529-A466-72FA-45DB-AE0C9335DCD1}"/>
              </a:ext>
            </a:extLst>
          </p:cNvPr>
          <p:cNvSpPr txBox="1"/>
          <p:nvPr/>
        </p:nvSpPr>
        <p:spPr>
          <a:xfrm>
            <a:off x="2002971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788198-85B2-51B5-0DC6-FD0FCFA8DB9C}"/>
              </a:ext>
            </a:extLst>
          </p:cNvPr>
          <p:cNvSpPr txBox="1"/>
          <p:nvPr/>
        </p:nvSpPr>
        <p:spPr>
          <a:xfrm>
            <a:off x="6255201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CC8213-2DCB-0045-90BA-2C8B42D08236}"/>
              </a:ext>
            </a:extLst>
          </p:cNvPr>
          <p:cNvSpPr txBox="1"/>
          <p:nvPr/>
        </p:nvSpPr>
        <p:spPr>
          <a:xfrm>
            <a:off x="2853417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5E29A-3B62-4100-1D98-A5ED9FBEF925}"/>
              </a:ext>
            </a:extLst>
          </p:cNvPr>
          <p:cNvSpPr txBox="1"/>
          <p:nvPr/>
        </p:nvSpPr>
        <p:spPr>
          <a:xfrm>
            <a:off x="3703863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7B281B-C18C-1B1D-FF78-782BAC636D4D}"/>
              </a:ext>
            </a:extLst>
          </p:cNvPr>
          <p:cNvSpPr txBox="1"/>
          <p:nvPr/>
        </p:nvSpPr>
        <p:spPr>
          <a:xfrm>
            <a:off x="4554309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63AB2F-48EA-289C-BCF3-52510D0B3BE7}"/>
              </a:ext>
            </a:extLst>
          </p:cNvPr>
          <p:cNvSpPr txBox="1"/>
          <p:nvPr/>
        </p:nvSpPr>
        <p:spPr>
          <a:xfrm>
            <a:off x="5404755" y="2209650"/>
            <a:ext cx="4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5E5554-0E76-F75A-0098-D112866F7170}"/>
              </a:ext>
            </a:extLst>
          </p:cNvPr>
          <p:cNvSpPr txBox="1"/>
          <p:nvPr/>
        </p:nvSpPr>
        <p:spPr>
          <a:xfrm>
            <a:off x="7105650" y="2209650"/>
            <a:ext cx="89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- 1</a:t>
            </a:r>
            <a:endParaRPr lang="en-SG" sz="28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6C32A-6802-96A4-6D43-0449719B91B2}"/>
              </a:ext>
            </a:extLst>
          </p:cNvPr>
          <p:cNvSpPr txBox="1"/>
          <p:nvPr/>
        </p:nvSpPr>
        <p:spPr>
          <a:xfrm>
            <a:off x="166347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185A4-0704-1371-359C-899B8BA1420E}"/>
              </a:ext>
            </a:extLst>
          </p:cNvPr>
          <p:cNvSpPr txBox="1"/>
          <p:nvPr/>
        </p:nvSpPr>
        <p:spPr>
          <a:xfrm>
            <a:off x="251924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F3089-1AD6-C75E-FF77-7C15069021E2}"/>
              </a:ext>
            </a:extLst>
          </p:cNvPr>
          <p:cNvSpPr txBox="1"/>
          <p:nvPr/>
        </p:nvSpPr>
        <p:spPr>
          <a:xfrm>
            <a:off x="337502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5B3C-E9E3-D58F-32C4-AB06859BDABF}"/>
              </a:ext>
            </a:extLst>
          </p:cNvPr>
          <p:cNvSpPr txBox="1"/>
          <p:nvPr/>
        </p:nvSpPr>
        <p:spPr>
          <a:xfrm>
            <a:off x="423079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C0561-AD17-9B76-D231-715D86A63F14}"/>
              </a:ext>
            </a:extLst>
          </p:cNvPr>
          <p:cNvSpPr txBox="1"/>
          <p:nvPr/>
        </p:nvSpPr>
        <p:spPr>
          <a:xfrm>
            <a:off x="5086571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CA53D-3EE0-FF6A-92FC-002162C71A00}"/>
              </a:ext>
            </a:extLst>
          </p:cNvPr>
          <p:cNvSpPr txBox="1"/>
          <p:nvPr/>
        </p:nvSpPr>
        <p:spPr>
          <a:xfrm>
            <a:off x="5942346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2A846-7AD6-C59E-0EF6-D3AE0175E68F}"/>
              </a:ext>
            </a:extLst>
          </p:cNvPr>
          <p:cNvSpPr txBox="1"/>
          <p:nvPr/>
        </p:nvSpPr>
        <p:spPr>
          <a:xfrm>
            <a:off x="6798123" y="2271205"/>
            <a:ext cx="2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4ECB3-9704-7602-03B3-E04E1B9ED4F2}"/>
                  </a:ext>
                </a:extLst>
              </p:cNvPr>
              <p:cNvSpPr txBox="1"/>
              <p:nvPr/>
            </p:nvSpPr>
            <p:spPr>
              <a:xfrm>
                <a:off x="2602022" y="3057524"/>
                <a:ext cx="4267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SG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84ECB3-9704-7602-03B3-E04E1B9E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22" y="3057524"/>
                <a:ext cx="4267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06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2"/>
            <a:ext cx="6971703" cy="2332267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71667" y="2374813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suspiciousFunction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2040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suspiciousFunction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suspiciousFunction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niceFunction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0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2"/>
            <a:ext cx="6971703" cy="2332267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371667" y="2374813"/>
            <a:ext cx="62646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suspiciousFunction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2040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suspiciousFunction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suspiciousFunction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SG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SG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niceFunction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SG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0B747-B957-1421-00C0-18C6EFC26EDF}"/>
              </a:ext>
            </a:extLst>
          </p:cNvPr>
          <p:cNvSpPr/>
          <p:nvPr/>
        </p:nvSpPr>
        <p:spPr>
          <a:xfrm>
            <a:off x="2824163" y="2412043"/>
            <a:ext cx="3148012" cy="29305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13F7F-141D-6E87-047A-CCD905928750}"/>
              </a:ext>
            </a:extLst>
          </p:cNvPr>
          <p:cNvSpPr/>
          <p:nvPr/>
        </p:nvSpPr>
        <p:spPr>
          <a:xfrm>
            <a:off x="2919411" y="3264610"/>
            <a:ext cx="3205163" cy="2517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80D32-27C8-352E-3962-5B5C0DCF195E}"/>
              </a:ext>
            </a:extLst>
          </p:cNvPr>
          <p:cNvSpPr/>
          <p:nvPr/>
        </p:nvSpPr>
        <p:spPr>
          <a:xfrm>
            <a:off x="3762983" y="3822256"/>
            <a:ext cx="1961542" cy="25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70204-8895-FC67-265D-3878EC1AC598}"/>
              </a:ext>
            </a:extLst>
          </p:cNvPr>
          <p:cNvSpPr/>
          <p:nvPr/>
        </p:nvSpPr>
        <p:spPr>
          <a:xfrm>
            <a:off x="2919411" y="3538670"/>
            <a:ext cx="3205163" cy="2517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0B747-B957-1421-00C0-18C6EFC26EDF}"/>
              </a:ext>
            </a:extLst>
          </p:cNvPr>
          <p:cNvSpPr/>
          <p:nvPr/>
        </p:nvSpPr>
        <p:spPr>
          <a:xfrm>
            <a:off x="441761" y="334081"/>
            <a:ext cx="770656" cy="45929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13F7F-141D-6E87-047A-CCD905928750}"/>
              </a:ext>
            </a:extLst>
          </p:cNvPr>
          <p:cNvSpPr/>
          <p:nvPr/>
        </p:nvSpPr>
        <p:spPr>
          <a:xfrm>
            <a:off x="1562183" y="33408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80D32-27C8-352E-3962-5B5C0DCF195E}"/>
              </a:ext>
            </a:extLst>
          </p:cNvPr>
          <p:cNvSpPr/>
          <p:nvPr/>
        </p:nvSpPr>
        <p:spPr>
          <a:xfrm>
            <a:off x="4454966" y="334081"/>
            <a:ext cx="824873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70204-8895-FC67-265D-3878EC1AC598}"/>
              </a:ext>
            </a:extLst>
          </p:cNvPr>
          <p:cNvSpPr/>
          <p:nvPr/>
        </p:nvSpPr>
        <p:spPr>
          <a:xfrm>
            <a:off x="2988217" y="33408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34F78-099F-2D35-8880-CD0042B8953D}"/>
              </a:ext>
            </a:extLst>
          </p:cNvPr>
          <p:cNvSpPr/>
          <p:nvPr/>
        </p:nvSpPr>
        <p:spPr>
          <a:xfrm>
            <a:off x="1292572" y="409199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C274A-8063-F745-2FC6-F8EA547F23E7}"/>
              </a:ext>
            </a:extLst>
          </p:cNvPr>
          <p:cNvSpPr/>
          <p:nvPr/>
        </p:nvSpPr>
        <p:spPr>
          <a:xfrm>
            <a:off x="2678033" y="39840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DEF1-CDBD-CECC-3217-536227984AC0}"/>
              </a:ext>
            </a:extLst>
          </p:cNvPr>
          <p:cNvSpPr/>
          <p:nvPr/>
        </p:nvSpPr>
        <p:spPr>
          <a:xfrm>
            <a:off x="4144640" y="39840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379EB-899B-F54C-740B-307D79B743E2}"/>
              </a:ext>
            </a:extLst>
          </p:cNvPr>
          <p:cNvSpPr txBox="1"/>
          <p:nvPr/>
        </p:nvSpPr>
        <p:spPr>
          <a:xfrm>
            <a:off x="4334096" y="1170166"/>
            <a:ext cx="233362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 Done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B6225-78A4-5B8A-E3A3-FC7FDA2E914F}"/>
              </a:ext>
            </a:extLst>
          </p:cNvPr>
          <p:cNvSpPr txBox="1"/>
          <p:nvPr/>
        </p:nvSpPr>
        <p:spPr>
          <a:xfrm>
            <a:off x="1352549" y="1170166"/>
            <a:ext cx="180022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 Call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B86C6-E3F5-E053-3079-10C36A6242A5}"/>
              </a:ext>
            </a:extLst>
          </p:cNvPr>
          <p:cNvSpPr txBox="1"/>
          <p:nvPr/>
        </p:nvSpPr>
        <p:spPr>
          <a:xfrm>
            <a:off x="1495425" y="1702567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83382-7DC8-3FBE-CDC2-3E9AC57971C5}"/>
              </a:ext>
            </a:extLst>
          </p:cNvPr>
          <p:cNvSpPr txBox="1"/>
          <p:nvPr/>
        </p:nvSpPr>
        <p:spPr>
          <a:xfrm>
            <a:off x="1495425" y="222543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2)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94A2AA-EC00-9699-9065-67BAB72C1814}"/>
              </a:ext>
            </a:extLst>
          </p:cNvPr>
          <p:cNvSpPr txBox="1"/>
          <p:nvPr/>
        </p:nvSpPr>
        <p:spPr>
          <a:xfrm>
            <a:off x="1495425" y="2748303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4)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B231C-ACBD-8624-87AF-D6D8AE740536}"/>
              </a:ext>
            </a:extLst>
          </p:cNvPr>
          <p:cNvSpPr txBox="1"/>
          <p:nvPr/>
        </p:nvSpPr>
        <p:spPr>
          <a:xfrm>
            <a:off x="1495425" y="379404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626F3-51BF-FC9D-FF1D-C6943ED258F4}"/>
              </a:ext>
            </a:extLst>
          </p:cNvPr>
          <p:cNvSpPr txBox="1"/>
          <p:nvPr/>
        </p:nvSpPr>
        <p:spPr>
          <a:xfrm>
            <a:off x="1495425" y="3271171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8)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2D4B18-3030-DE40-5121-10AF4DEF17D4}"/>
              </a:ext>
            </a:extLst>
          </p:cNvPr>
          <p:cNvSpPr/>
          <p:nvPr/>
        </p:nvSpPr>
        <p:spPr>
          <a:xfrm>
            <a:off x="3695702" y="174183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AC3AB-E882-1503-DA6E-6CB68DE21148}"/>
              </a:ext>
            </a:extLst>
          </p:cNvPr>
          <p:cNvSpPr/>
          <p:nvPr/>
        </p:nvSpPr>
        <p:spPr>
          <a:xfrm>
            <a:off x="3695701" y="2260456"/>
            <a:ext cx="1841499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19260F-DDC6-3F80-9EAD-2A1251244BCF}"/>
              </a:ext>
            </a:extLst>
          </p:cNvPr>
          <p:cNvSpPr/>
          <p:nvPr/>
        </p:nvSpPr>
        <p:spPr>
          <a:xfrm>
            <a:off x="3695701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9E474A-B6CC-1B8F-2E51-C0B0E15D23F2}"/>
              </a:ext>
            </a:extLst>
          </p:cNvPr>
          <p:cNvSpPr txBox="1"/>
          <p:nvPr/>
        </p:nvSpPr>
        <p:spPr>
          <a:xfrm>
            <a:off x="1495425" y="4316909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T(1)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0E39A-3109-9AA6-5F79-8073AC653CA8}"/>
              </a:ext>
            </a:extLst>
          </p:cNvPr>
          <p:cNvSpPr/>
          <p:nvPr/>
        </p:nvSpPr>
        <p:spPr>
          <a:xfrm>
            <a:off x="369570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54706C-78CD-263F-304A-A8E7E86CA2A1}"/>
              </a:ext>
            </a:extLst>
          </p:cNvPr>
          <p:cNvSpPr/>
          <p:nvPr/>
        </p:nvSpPr>
        <p:spPr>
          <a:xfrm>
            <a:off x="5530851" y="2260456"/>
            <a:ext cx="1841499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E4B8E0-970E-3C11-5201-5B6CCF6767C0}"/>
              </a:ext>
            </a:extLst>
          </p:cNvPr>
          <p:cNvSpPr/>
          <p:nvPr/>
        </p:nvSpPr>
        <p:spPr>
          <a:xfrm>
            <a:off x="4613276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BE37C2-2DC4-1F45-B777-CABF09CE9BB8}"/>
              </a:ext>
            </a:extLst>
          </p:cNvPr>
          <p:cNvSpPr/>
          <p:nvPr/>
        </p:nvSpPr>
        <p:spPr>
          <a:xfrm>
            <a:off x="5530851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28C1F-28B3-C5D5-F26F-D2AEA0D1EC15}"/>
              </a:ext>
            </a:extLst>
          </p:cNvPr>
          <p:cNvSpPr/>
          <p:nvPr/>
        </p:nvSpPr>
        <p:spPr>
          <a:xfrm>
            <a:off x="6448425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AB0DD8-0473-349E-661A-E670A7F90F47}"/>
              </a:ext>
            </a:extLst>
          </p:cNvPr>
          <p:cNvSpPr/>
          <p:nvPr/>
        </p:nvSpPr>
        <p:spPr>
          <a:xfrm>
            <a:off x="3695702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06D1FA-5DD6-35DF-FF33-DB754449AC54}"/>
              </a:ext>
            </a:extLst>
          </p:cNvPr>
          <p:cNvSpPr/>
          <p:nvPr/>
        </p:nvSpPr>
        <p:spPr>
          <a:xfrm>
            <a:off x="4153697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1C164A-9A5C-2730-577F-CA4B4D854656}"/>
              </a:ext>
            </a:extLst>
          </p:cNvPr>
          <p:cNvSpPr/>
          <p:nvPr/>
        </p:nvSpPr>
        <p:spPr>
          <a:xfrm>
            <a:off x="4611692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DFBFC1-FEED-D39C-5847-B17B50FA4DFC}"/>
              </a:ext>
            </a:extLst>
          </p:cNvPr>
          <p:cNvSpPr/>
          <p:nvPr/>
        </p:nvSpPr>
        <p:spPr>
          <a:xfrm>
            <a:off x="5069687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B48755-C93A-58AC-0282-F12E90AD77B3}"/>
              </a:ext>
            </a:extLst>
          </p:cNvPr>
          <p:cNvSpPr/>
          <p:nvPr/>
        </p:nvSpPr>
        <p:spPr>
          <a:xfrm>
            <a:off x="5537200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BDD222-6672-28C0-7A4E-0F3D8E19A5A3}"/>
              </a:ext>
            </a:extLst>
          </p:cNvPr>
          <p:cNvSpPr/>
          <p:nvPr/>
        </p:nvSpPr>
        <p:spPr>
          <a:xfrm>
            <a:off x="5995195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460AD1-E6D2-4AEF-0A29-C4A1A714DA65}"/>
              </a:ext>
            </a:extLst>
          </p:cNvPr>
          <p:cNvSpPr/>
          <p:nvPr/>
        </p:nvSpPr>
        <p:spPr>
          <a:xfrm>
            <a:off x="6453190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350566-6C54-53BB-1043-709E7C79F0E9}"/>
              </a:ext>
            </a:extLst>
          </p:cNvPr>
          <p:cNvSpPr/>
          <p:nvPr/>
        </p:nvSpPr>
        <p:spPr>
          <a:xfrm>
            <a:off x="6911185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433F76-35EE-6C74-FD93-FA7AE8372CE3}"/>
              </a:ext>
            </a:extLst>
          </p:cNvPr>
          <p:cNvSpPr txBox="1"/>
          <p:nvPr/>
        </p:nvSpPr>
        <p:spPr>
          <a:xfrm>
            <a:off x="4773613" y="379404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6118C0-75AE-2A63-1CE2-75DFA5752E1D}"/>
              </a:ext>
            </a:extLst>
          </p:cNvPr>
          <p:cNvSpPr/>
          <p:nvPr/>
        </p:nvSpPr>
        <p:spPr>
          <a:xfrm>
            <a:off x="381000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1844-157E-4966-1C65-A33975526F04}"/>
              </a:ext>
            </a:extLst>
          </p:cNvPr>
          <p:cNvSpPr/>
          <p:nvPr/>
        </p:nvSpPr>
        <p:spPr>
          <a:xfrm>
            <a:off x="3924301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738A2E-9213-D742-E057-57E5E7CA6B9F}"/>
              </a:ext>
            </a:extLst>
          </p:cNvPr>
          <p:cNvSpPr/>
          <p:nvPr/>
        </p:nvSpPr>
        <p:spPr>
          <a:xfrm>
            <a:off x="4038600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9D6FB6-6018-8D39-C406-5F3495D75FB3}"/>
              </a:ext>
            </a:extLst>
          </p:cNvPr>
          <p:cNvSpPr/>
          <p:nvPr/>
        </p:nvSpPr>
        <p:spPr>
          <a:xfrm>
            <a:off x="4152899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3D7E1A-C4DF-DA9D-DC9D-525B7102822D}"/>
              </a:ext>
            </a:extLst>
          </p:cNvPr>
          <p:cNvSpPr/>
          <p:nvPr/>
        </p:nvSpPr>
        <p:spPr>
          <a:xfrm>
            <a:off x="4267198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26B42D-2CD9-EF02-A80D-284FD8B54A0E}"/>
              </a:ext>
            </a:extLst>
          </p:cNvPr>
          <p:cNvSpPr/>
          <p:nvPr/>
        </p:nvSpPr>
        <p:spPr>
          <a:xfrm>
            <a:off x="4381497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7DF4C0-DF45-AE0A-936B-99C3FE875280}"/>
              </a:ext>
            </a:extLst>
          </p:cNvPr>
          <p:cNvSpPr/>
          <p:nvPr/>
        </p:nvSpPr>
        <p:spPr>
          <a:xfrm>
            <a:off x="4495796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57CB78-1ADE-4735-00B5-97A1B7E3EABA}"/>
              </a:ext>
            </a:extLst>
          </p:cNvPr>
          <p:cNvSpPr/>
          <p:nvPr/>
        </p:nvSpPr>
        <p:spPr>
          <a:xfrm>
            <a:off x="4610095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5C1528-4063-F778-AC30-02F38B82F02E}"/>
              </a:ext>
            </a:extLst>
          </p:cNvPr>
          <p:cNvSpPr/>
          <p:nvPr/>
        </p:nvSpPr>
        <p:spPr>
          <a:xfrm>
            <a:off x="4724394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E0DDABF-627C-D8E8-169B-BF073C536F90}"/>
              </a:ext>
            </a:extLst>
          </p:cNvPr>
          <p:cNvSpPr/>
          <p:nvPr/>
        </p:nvSpPr>
        <p:spPr>
          <a:xfrm>
            <a:off x="483869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8B4579-6758-848B-7CA4-DED18A73F28F}"/>
              </a:ext>
            </a:extLst>
          </p:cNvPr>
          <p:cNvSpPr/>
          <p:nvPr/>
        </p:nvSpPr>
        <p:spPr>
          <a:xfrm>
            <a:off x="495299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BB7151-B652-0AAC-B050-5FD376CCD2C1}"/>
              </a:ext>
            </a:extLst>
          </p:cNvPr>
          <p:cNvSpPr/>
          <p:nvPr/>
        </p:nvSpPr>
        <p:spPr>
          <a:xfrm>
            <a:off x="5067291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0DF6DD-B27F-0704-4C2E-835B39196F14}"/>
              </a:ext>
            </a:extLst>
          </p:cNvPr>
          <p:cNvSpPr/>
          <p:nvPr/>
        </p:nvSpPr>
        <p:spPr>
          <a:xfrm>
            <a:off x="5181590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F54367-66F8-1C07-D044-7CC690B3EA35}"/>
              </a:ext>
            </a:extLst>
          </p:cNvPr>
          <p:cNvSpPr/>
          <p:nvPr/>
        </p:nvSpPr>
        <p:spPr>
          <a:xfrm>
            <a:off x="5295889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473AE2-9F9E-9EAB-B08E-14809A8983C7}"/>
              </a:ext>
            </a:extLst>
          </p:cNvPr>
          <p:cNvSpPr/>
          <p:nvPr/>
        </p:nvSpPr>
        <p:spPr>
          <a:xfrm>
            <a:off x="5410188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E8F318-CC28-0446-5112-700FEA52A643}"/>
              </a:ext>
            </a:extLst>
          </p:cNvPr>
          <p:cNvSpPr/>
          <p:nvPr/>
        </p:nvSpPr>
        <p:spPr>
          <a:xfrm>
            <a:off x="5524487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9E45EFA-DD1F-A7D1-62FB-FA289828D94C}"/>
              </a:ext>
            </a:extLst>
          </p:cNvPr>
          <p:cNvSpPr/>
          <p:nvPr/>
        </p:nvSpPr>
        <p:spPr>
          <a:xfrm>
            <a:off x="5638786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C7FD4D3-6F90-0B0A-D69B-518F877604D2}"/>
              </a:ext>
            </a:extLst>
          </p:cNvPr>
          <p:cNvSpPr/>
          <p:nvPr/>
        </p:nvSpPr>
        <p:spPr>
          <a:xfrm>
            <a:off x="5753085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765CEEC1-759D-67D6-27C0-131EA34FFD23}"/>
              </a:ext>
            </a:extLst>
          </p:cNvPr>
          <p:cNvSpPr/>
          <p:nvPr/>
        </p:nvSpPr>
        <p:spPr>
          <a:xfrm>
            <a:off x="5867384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2C37AA6E-E5AF-7D73-576F-9807E85DED31}"/>
              </a:ext>
            </a:extLst>
          </p:cNvPr>
          <p:cNvSpPr/>
          <p:nvPr/>
        </p:nvSpPr>
        <p:spPr>
          <a:xfrm>
            <a:off x="598168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E038E0F-DFF9-D51C-EADE-4B32FB2C39F7}"/>
              </a:ext>
            </a:extLst>
          </p:cNvPr>
          <p:cNvSpPr/>
          <p:nvPr/>
        </p:nvSpPr>
        <p:spPr>
          <a:xfrm>
            <a:off x="609598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DDF38AE8-7A70-D2C9-68BD-4DCFFE4FCDB5}"/>
              </a:ext>
            </a:extLst>
          </p:cNvPr>
          <p:cNvSpPr/>
          <p:nvPr/>
        </p:nvSpPr>
        <p:spPr>
          <a:xfrm>
            <a:off x="6210281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950AC91C-5C11-B8D0-140F-16F78C767118}"/>
              </a:ext>
            </a:extLst>
          </p:cNvPr>
          <p:cNvSpPr/>
          <p:nvPr/>
        </p:nvSpPr>
        <p:spPr>
          <a:xfrm>
            <a:off x="6324580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1769F66-ED77-4514-8B75-05EB746EFE3C}"/>
              </a:ext>
            </a:extLst>
          </p:cNvPr>
          <p:cNvSpPr/>
          <p:nvPr/>
        </p:nvSpPr>
        <p:spPr>
          <a:xfrm>
            <a:off x="6438879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DFA4ABF1-575C-2E0C-C0B7-5DAE37C17BE3}"/>
              </a:ext>
            </a:extLst>
          </p:cNvPr>
          <p:cNvSpPr/>
          <p:nvPr/>
        </p:nvSpPr>
        <p:spPr>
          <a:xfrm>
            <a:off x="6553178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D71A414-13DE-06FF-BC40-CF3A551CF768}"/>
              </a:ext>
            </a:extLst>
          </p:cNvPr>
          <p:cNvSpPr/>
          <p:nvPr/>
        </p:nvSpPr>
        <p:spPr>
          <a:xfrm>
            <a:off x="6667477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66961F99-5615-9797-B8CF-305E8F4F7BB6}"/>
              </a:ext>
            </a:extLst>
          </p:cNvPr>
          <p:cNvSpPr/>
          <p:nvPr/>
        </p:nvSpPr>
        <p:spPr>
          <a:xfrm>
            <a:off x="6781776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2B2423D-BBB7-CC36-E93C-7F1A56F45650}"/>
              </a:ext>
            </a:extLst>
          </p:cNvPr>
          <p:cNvSpPr/>
          <p:nvPr/>
        </p:nvSpPr>
        <p:spPr>
          <a:xfrm>
            <a:off x="6896075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ACCBED95-AABB-DD74-8976-43790EE02779}"/>
              </a:ext>
            </a:extLst>
          </p:cNvPr>
          <p:cNvSpPr/>
          <p:nvPr/>
        </p:nvSpPr>
        <p:spPr>
          <a:xfrm>
            <a:off x="7010374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88162A6-44B6-10BA-FA34-4298AB805708}"/>
              </a:ext>
            </a:extLst>
          </p:cNvPr>
          <p:cNvSpPr/>
          <p:nvPr/>
        </p:nvSpPr>
        <p:spPr>
          <a:xfrm>
            <a:off x="712467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A43A69B0-1D1A-4BD6-CCF2-EF6373C11209}"/>
              </a:ext>
            </a:extLst>
          </p:cNvPr>
          <p:cNvSpPr/>
          <p:nvPr/>
        </p:nvSpPr>
        <p:spPr>
          <a:xfrm>
            <a:off x="723897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1D7E9-A650-36AE-BBA3-1443453C693F}"/>
              </a:ext>
            </a:extLst>
          </p:cNvPr>
          <p:cNvSpPr txBox="1"/>
          <p:nvPr/>
        </p:nvSpPr>
        <p:spPr>
          <a:xfrm rot="170908">
            <a:off x="4191010" y="4363075"/>
            <a:ext cx="2645375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When do we reach 1?</a:t>
            </a:r>
            <a:endParaRPr lang="en-SG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79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8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1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2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3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4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6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7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9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2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30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4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33D81172-A1CF-A51E-49D8-CA9C98AF8B6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15350" y="1258158"/>
                <a:ext cx="7713300" cy="1548542"/>
              </a:xfrm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33D81172-A1CF-A51E-49D8-CA9C98AF8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5350" y="1258158"/>
                <a:ext cx="7713300" cy="15485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1F2DB-D60B-4CCF-EA0C-BECAD5239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B079E-2CB6-77D1-E8B7-177DF5896F7B}"/>
              </a:ext>
            </a:extLst>
          </p:cNvPr>
          <p:cNvSpPr txBox="1"/>
          <p:nvPr/>
        </p:nvSpPr>
        <p:spPr>
          <a:xfrm rot="21305912">
            <a:off x="958464" y="859380"/>
            <a:ext cx="32861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When do we reach 1?</a:t>
            </a:r>
            <a:endParaRPr lang="en-SG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1">
                <a:extLst>
                  <a:ext uri="{FF2B5EF4-FFF2-40B4-BE49-F238E27FC236}">
                    <a16:creationId xmlns:a16="http://schemas.microsoft.com/office/drawing/2014/main" id="{0C5DE02C-F3D5-859A-35F1-2633FF4DC2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2657461"/>
                <a:ext cx="7713300" cy="67942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None/>
                  <a:defRPr sz="22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4" name="Text Placeholder 11">
                <a:extLst>
                  <a:ext uri="{FF2B5EF4-FFF2-40B4-BE49-F238E27FC236}">
                    <a16:creationId xmlns:a16="http://schemas.microsoft.com/office/drawing/2014/main" id="{0C5DE02C-F3D5-859A-35F1-2633FF4D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2657461"/>
                <a:ext cx="7713300" cy="67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1">
                <a:extLst>
                  <a:ext uri="{FF2B5EF4-FFF2-40B4-BE49-F238E27FC236}">
                    <a16:creationId xmlns:a16="http://schemas.microsoft.com/office/drawing/2014/main" id="{A84B5007-E6C0-FBF9-7592-39D03E5392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3526581"/>
                <a:ext cx="7713300" cy="67942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None/>
                  <a:defRPr sz="22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Barlow Semi Condensed Medium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Barlow Semi Condensed Medium"/>
                    <a:ea typeface="Barlow Semi Condensed Medium"/>
                    <a:cs typeface="Barlow Semi Condensed Medium"/>
                    <a:sym typeface="Barlow Semi Condensed Medium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5" name="Text Placeholder 11">
                <a:extLst>
                  <a:ext uri="{FF2B5EF4-FFF2-40B4-BE49-F238E27FC236}">
                    <a16:creationId xmlns:a16="http://schemas.microsoft.com/office/drawing/2014/main" id="{A84B5007-E6C0-FBF9-7592-39D03E53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3526581"/>
                <a:ext cx="7713300" cy="67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95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6D3D7-6510-2589-9940-FB4906E6B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8F431-8B69-0E0B-6100-8EBDD1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vs Insertion Sort</a:t>
            </a:r>
            <a:endParaRPr lang="en-SG" dirty="0"/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D923C2D4-0280-74AA-D417-0AA388923CE1}"/>
              </a:ext>
            </a:extLst>
          </p:cNvPr>
          <p:cNvSpPr txBox="1">
            <a:spLocks/>
          </p:cNvSpPr>
          <p:nvPr/>
        </p:nvSpPr>
        <p:spPr>
          <a:xfrm>
            <a:off x="714000" y="1218333"/>
            <a:ext cx="5932171" cy="53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lt1"/>
                </a:solidFill>
                <a:latin typeface="Montserrat SemiBold" pitchFamily="2" charset="0"/>
                <a:ea typeface="Roboto" panose="02000000000000000000" pitchFamily="2" charset="0"/>
                <a:cs typeface="Poppins SemiBold" panose="00000700000000000000" pitchFamily="2" charset="0"/>
              </a:rPr>
              <a:t>Selection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83A22-3090-E58D-7FFF-18E77383DE83}"/>
              </a:ext>
            </a:extLst>
          </p:cNvPr>
          <p:cNvSpPr/>
          <p:nvPr/>
        </p:nvSpPr>
        <p:spPr>
          <a:xfrm>
            <a:off x="2750820" y="3345181"/>
            <a:ext cx="647700" cy="9829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60289-C2F7-1446-7075-A6CAD12AB907}"/>
              </a:ext>
            </a:extLst>
          </p:cNvPr>
          <p:cNvSpPr/>
          <p:nvPr/>
        </p:nvSpPr>
        <p:spPr>
          <a:xfrm>
            <a:off x="3528060" y="2141221"/>
            <a:ext cx="647700" cy="21869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60393-B6D6-CF48-9F4B-CE76C909F559}"/>
              </a:ext>
            </a:extLst>
          </p:cNvPr>
          <p:cNvSpPr/>
          <p:nvPr/>
        </p:nvSpPr>
        <p:spPr>
          <a:xfrm>
            <a:off x="4305300" y="2743201"/>
            <a:ext cx="647700" cy="1584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8E648-15C0-BF57-CFB5-2EFCEEEB8397}"/>
              </a:ext>
            </a:extLst>
          </p:cNvPr>
          <p:cNvSpPr/>
          <p:nvPr/>
        </p:nvSpPr>
        <p:spPr>
          <a:xfrm>
            <a:off x="5082540" y="3916681"/>
            <a:ext cx="647700" cy="411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06EC8-26A9-EE86-C24A-FDE40101E700}"/>
              </a:ext>
            </a:extLst>
          </p:cNvPr>
          <p:cNvSpPr/>
          <p:nvPr/>
        </p:nvSpPr>
        <p:spPr>
          <a:xfrm>
            <a:off x="5859780" y="2453641"/>
            <a:ext cx="647700" cy="1874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382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0B747-B957-1421-00C0-18C6EFC26EDF}"/>
              </a:ext>
            </a:extLst>
          </p:cNvPr>
          <p:cNvSpPr/>
          <p:nvPr/>
        </p:nvSpPr>
        <p:spPr>
          <a:xfrm>
            <a:off x="441761" y="334081"/>
            <a:ext cx="770656" cy="45929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13F7F-141D-6E87-047A-CCD905928750}"/>
              </a:ext>
            </a:extLst>
          </p:cNvPr>
          <p:cNvSpPr/>
          <p:nvPr/>
        </p:nvSpPr>
        <p:spPr>
          <a:xfrm>
            <a:off x="1562183" y="33408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80D32-27C8-352E-3962-5B5C0DCF195E}"/>
              </a:ext>
            </a:extLst>
          </p:cNvPr>
          <p:cNvSpPr/>
          <p:nvPr/>
        </p:nvSpPr>
        <p:spPr>
          <a:xfrm>
            <a:off x="4454966" y="334081"/>
            <a:ext cx="824873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70204-8895-FC67-265D-3878EC1AC598}"/>
              </a:ext>
            </a:extLst>
          </p:cNvPr>
          <p:cNvSpPr/>
          <p:nvPr/>
        </p:nvSpPr>
        <p:spPr>
          <a:xfrm>
            <a:off x="2988217" y="33408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34F78-099F-2D35-8880-CD0042B8953D}"/>
              </a:ext>
            </a:extLst>
          </p:cNvPr>
          <p:cNvSpPr/>
          <p:nvPr/>
        </p:nvSpPr>
        <p:spPr>
          <a:xfrm>
            <a:off x="1292572" y="409199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C274A-8063-F745-2FC6-F8EA547F23E7}"/>
              </a:ext>
            </a:extLst>
          </p:cNvPr>
          <p:cNvSpPr/>
          <p:nvPr/>
        </p:nvSpPr>
        <p:spPr>
          <a:xfrm>
            <a:off x="2678033" y="39840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DEF1-CDBD-CECC-3217-536227984AC0}"/>
              </a:ext>
            </a:extLst>
          </p:cNvPr>
          <p:cNvSpPr/>
          <p:nvPr/>
        </p:nvSpPr>
        <p:spPr>
          <a:xfrm>
            <a:off x="4144640" y="39840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379EB-899B-F54C-740B-307D79B743E2}"/>
              </a:ext>
            </a:extLst>
          </p:cNvPr>
          <p:cNvSpPr txBox="1"/>
          <p:nvPr/>
        </p:nvSpPr>
        <p:spPr>
          <a:xfrm>
            <a:off x="4334096" y="1170166"/>
            <a:ext cx="233362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 Done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B6225-78A4-5B8A-E3A3-FC7FDA2E914F}"/>
              </a:ext>
            </a:extLst>
          </p:cNvPr>
          <p:cNvSpPr txBox="1"/>
          <p:nvPr/>
        </p:nvSpPr>
        <p:spPr>
          <a:xfrm>
            <a:off x="1352549" y="1170166"/>
            <a:ext cx="180022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 Call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B86C6-E3F5-E053-3079-10C36A6242A5}"/>
              </a:ext>
            </a:extLst>
          </p:cNvPr>
          <p:cNvSpPr txBox="1"/>
          <p:nvPr/>
        </p:nvSpPr>
        <p:spPr>
          <a:xfrm>
            <a:off x="1495425" y="1702567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83382-7DC8-3FBE-CDC2-3E9AC57971C5}"/>
              </a:ext>
            </a:extLst>
          </p:cNvPr>
          <p:cNvSpPr txBox="1"/>
          <p:nvPr/>
        </p:nvSpPr>
        <p:spPr>
          <a:xfrm>
            <a:off x="1495425" y="2225435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2)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94A2AA-EC00-9699-9065-67BAB72C1814}"/>
              </a:ext>
            </a:extLst>
          </p:cNvPr>
          <p:cNvSpPr txBox="1"/>
          <p:nvPr/>
        </p:nvSpPr>
        <p:spPr>
          <a:xfrm>
            <a:off x="1495425" y="2748303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4)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B231C-ACBD-8624-87AF-D6D8AE740536}"/>
              </a:ext>
            </a:extLst>
          </p:cNvPr>
          <p:cNvSpPr txBox="1"/>
          <p:nvPr/>
        </p:nvSpPr>
        <p:spPr>
          <a:xfrm>
            <a:off x="1495425" y="379404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626F3-51BF-FC9D-FF1D-C6943ED258F4}"/>
              </a:ext>
            </a:extLst>
          </p:cNvPr>
          <p:cNvSpPr txBox="1"/>
          <p:nvPr/>
        </p:nvSpPr>
        <p:spPr>
          <a:xfrm>
            <a:off x="1495425" y="3271171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T(n / 8)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2D4B18-3030-DE40-5121-10AF4DEF17D4}"/>
              </a:ext>
            </a:extLst>
          </p:cNvPr>
          <p:cNvSpPr/>
          <p:nvPr/>
        </p:nvSpPr>
        <p:spPr>
          <a:xfrm>
            <a:off x="3695702" y="1741839"/>
            <a:ext cx="367664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AC3AB-E882-1503-DA6E-6CB68DE21148}"/>
              </a:ext>
            </a:extLst>
          </p:cNvPr>
          <p:cNvSpPr/>
          <p:nvPr/>
        </p:nvSpPr>
        <p:spPr>
          <a:xfrm>
            <a:off x="3695701" y="2260456"/>
            <a:ext cx="1841499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19260F-DDC6-3F80-9EAD-2A1251244BCF}"/>
              </a:ext>
            </a:extLst>
          </p:cNvPr>
          <p:cNvSpPr/>
          <p:nvPr/>
        </p:nvSpPr>
        <p:spPr>
          <a:xfrm>
            <a:off x="3695701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9E474A-B6CC-1B8F-2E51-C0B0E15D23F2}"/>
              </a:ext>
            </a:extLst>
          </p:cNvPr>
          <p:cNvSpPr txBox="1"/>
          <p:nvPr/>
        </p:nvSpPr>
        <p:spPr>
          <a:xfrm>
            <a:off x="1495425" y="4316909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T(1)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0E39A-3109-9AA6-5F79-8073AC653CA8}"/>
              </a:ext>
            </a:extLst>
          </p:cNvPr>
          <p:cNvSpPr/>
          <p:nvPr/>
        </p:nvSpPr>
        <p:spPr>
          <a:xfrm>
            <a:off x="369570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54706C-78CD-263F-304A-A8E7E86CA2A1}"/>
              </a:ext>
            </a:extLst>
          </p:cNvPr>
          <p:cNvSpPr/>
          <p:nvPr/>
        </p:nvSpPr>
        <p:spPr>
          <a:xfrm>
            <a:off x="5530851" y="2260456"/>
            <a:ext cx="1841499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2</a:t>
            </a:r>
            <a:endParaRPr lang="en-SG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E4B8E0-970E-3C11-5201-5B6CCF6767C0}"/>
              </a:ext>
            </a:extLst>
          </p:cNvPr>
          <p:cNvSpPr/>
          <p:nvPr/>
        </p:nvSpPr>
        <p:spPr>
          <a:xfrm>
            <a:off x="4613276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BE37C2-2DC4-1F45-B777-CABF09CE9BB8}"/>
              </a:ext>
            </a:extLst>
          </p:cNvPr>
          <p:cNvSpPr/>
          <p:nvPr/>
        </p:nvSpPr>
        <p:spPr>
          <a:xfrm>
            <a:off x="5530851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28C1F-28B3-C5D5-F26F-D2AEA0D1EC15}"/>
              </a:ext>
            </a:extLst>
          </p:cNvPr>
          <p:cNvSpPr/>
          <p:nvPr/>
        </p:nvSpPr>
        <p:spPr>
          <a:xfrm>
            <a:off x="6448425" y="2779073"/>
            <a:ext cx="92392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</a:t>
            </a:r>
            <a:r>
              <a:rPr lang="en-US" dirty="0"/>
              <a:t> / 4</a:t>
            </a:r>
            <a:endParaRPr lang="en-SG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AB0DD8-0473-349E-661A-E670A7F90F47}"/>
              </a:ext>
            </a:extLst>
          </p:cNvPr>
          <p:cNvSpPr/>
          <p:nvPr/>
        </p:nvSpPr>
        <p:spPr>
          <a:xfrm>
            <a:off x="3695702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06D1FA-5DD6-35DF-FF33-DB754449AC54}"/>
              </a:ext>
            </a:extLst>
          </p:cNvPr>
          <p:cNvSpPr/>
          <p:nvPr/>
        </p:nvSpPr>
        <p:spPr>
          <a:xfrm>
            <a:off x="4153697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1C164A-9A5C-2730-577F-CA4B4D854656}"/>
              </a:ext>
            </a:extLst>
          </p:cNvPr>
          <p:cNvSpPr/>
          <p:nvPr/>
        </p:nvSpPr>
        <p:spPr>
          <a:xfrm>
            <a:off x="4611692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DFBFC1-FEED-D39C-5847-B17B50FA4DFC}"/>
              </a:ext>
            </a:extLst>
          </p:cNvPr>
          <p:cNvSpPr/>
          <p:nvPr/>
        </p:nvSpPr>
        <p:spPr>
          <a:xfrm>
            <a:off x="5069687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B48755-C93A-58AC-0282-F12E90AD77B3}"/>
              </a:ext>
            </a:extLst>
          </p:cNvPr>
          <p:cNvSpPr/>
          <p:nvPr/>
        </p:nvSpPr>
        <p:spPr>
          <a:xfrm>
            <a:off x="5537200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BDD222-6672-28C0-7A4E-0F3D8E19A5A3}"/>
              </a:ext>
            </a:extLst>
          </p:cNvPr>
          <p:cNvSpPr/>
          <p:nvPr/>
        </p:nvSpPr>
        <p:spPr>
          <a:xfrm>
            <a:off x="5995195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460AD1-E6D2-4AEF-0A29-C4A1A714DA65}"/>
              </a:ext>
            </a:extLst>
          </p:cNvPr>
          <p:cNvSpPr/>
          <p:nvPr/>
        </p:nvSpPr>
        <p:spPr>
          <a:xfrm>
            <a:off x="6453190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350566-6C54-53BB-1043-709E7C79F0E9}"/>
              </a:ext>
            </a:extLst>
          </p:cNvPr>
          <p:cNvSpPr/>
          <p:nvPr/>
        </p:nvSpPr>
        <p:spPr>
          <a:xfrm>
            <a:off x="6911185" y="3284852"/>
            <a:ext cx="461165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cn</a:t>
            </a:r>
            <a:r>
              <a:rPr lang="en-US" sz="800" dirty="0"/>
              <a:t> / 8</a:t>
            </a:r>
            <a:endParaRPr lang="en-SG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433F76-35EE-6C74-FD93-FA7AE8372CE3}"/>
              </a:ext>
            </a:extLst>
          </p:cNvPr>
          <p:cNvSpPr txBox="1"/>
          <p:nvPr/>
        </p:nvSpPr>
        <p:spPr>
          <a:xfrm>
            <a:off x="4773613" y="3794040"/>
            <a:ext cx="15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SG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6118C0-75AE-2A63-1CE2-75DFA5752E1D}"/>
              </a:ext>
            </a:extLst>
          </p:cNvPr>
          <p:cNvSpPr/>
          <p:nvPr/>
        </p:nvSpPr>
        <p:spPr>
          <a:xfrm>
            <a:off x="381000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1844-157E-4966-1C65-A33975526F04}"/>
              </a:ext>
            </a:extLst>
          </p:cNvPr>
          <p:cNvSpPr/>
          <p:nvPr/>
        </p:nvSpPr>
        <p:spPr>
          <a:xfrm>
            <a:off x="3924301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738A2E-9213-D742-E057-57E5E7CA6B9F}"/>
              </a:ext>
            </a:extLst>
          </p:cNvPr>
          <p:cNvSpPr/>
          <p:nvPr/>
        </p:nvSpPr>
        <p:spPr>
          <a:xfrm>
            <a:off x="4038600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9D6FB6-6018-8D39-C406-5F3495D75FB3}"/>
              </a:ext>
            </a:extLst>
          </p:cNvPr>
          <p:cNvSpPr/>
          <p:nvPr/>
        </p:nvSpPr>
        <p:spPr>
          <a:xfrm>
            <a:off x="4152899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3D7E1A-C4DF-DA9D-DC9D-525B7102822D}"/>
              </a:ext>
            </a:extLst>
          </p:cNvPr>
          <p:cNvSpPr/>
          <p:nvPr/>
        </p:nvSpPr>
        <p:spPr>
          <a:xfrm>
            <a:off x="4267198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26B42D-2CD9-EF02-A80D-284FD8B54A0E}"/>
              </a:ext>
            </a:extLst>
          </p:cNvPr>
          <p:cNvSpPr/>
          <p:nvPr/>
        </p:nvSpPr>
        <p:spPr>
          <a:xfrm>
            <a:off x="4381497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7DF4C0-DF45-AE0A-936B-99C3FE875280}"/>
              </a:ext>
            </a:extLst>
          </p:cNvPr>
          <p:cNvSpPr/>
          <p:nvPr/>
        </p:nvSpPr>
        <p:spPr>
          <a:xfrm>
            <a:off x="4495796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57CB78-1ADE-4735-00B5-97A1B7E3EABA}"/>
              </a:ext>
            </a:extLst>
          </p:cNvPr>
          <p:cNvSpPr/>
          <p:nvPr/>
        </p:nvSpPr>
        <p:spPr>
          <a:xfrm>
            <a:off x="4610095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5C1528-4063-F778-AC30-02F38B82F02E}"/>
              </a:ext>
            </a:extLst>
          </p:cNvPr>
          <p:cNvSpPr/>
          <p:nvPr/>
        </p:nvSpPr>
        <p:spPr>
          <a:xfrm>
            <a:off x="4724394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E0DDABF-627C-D8E8-169B-BF073C536F90}"/>
              </a:ext>
            </a:extLst>
          </p:cNvPr>
          <p:cNvSpPr/>
          <p:nvPr/>
        </p:nvSpPr>
        <p:spPr>
          <a:xfrm>
            <a:off x="483869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8B4579-6758-848B-7CA4-DED18A73F28F}"/>
              </a:ext>
            </a:extLst>
          </p:cNvPr>
          <p:cNvSpPr/>
          <p:nvPr/>
        </p:nvSpPr>
        <p:spPr>
          <a:xfrm>
            <a:off x="495299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BB7151-B652-0AAC-B050-5FD376CCD2C1}"/>
              </a:ext>
            </a:extLst>
          </p:cNvPr>
          <p:cNvSpPr/>
          <p:nvPr/>
        </p:nvSpPr>
        <p:spPr>
          <a:xfrm>
            <a:off x="5067291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0DF6DD-B27F-0704-4C2E-835B39196F14}"/>
              </a:ext>
            </a:extLst>
          </p:cNvPr>
          <p:cNvSpPr/>
          <p:nvPr/>
        </p:nvSpPr>
        <p:spPr>
          <a:xfrm>
            <a:off x="5181590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F54367-66F8-1C07-D044-7CC690B3EA35}"/>
              </a:ext>
            </a:extLst>
          </p:cNvPr>
          <p:cNvSpPr/>
          <p:nvPr/>
        </p:nvSpPr>
        <p:spPr>
          <a:xfrm>
            <a:off x="5295889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473AE2-9F9E-9EAB-B08E-14809A8983C7}"/>
              </a:ext>
            </a:extLst>
          </p:cNvPr>
          <p:cNvSpPr/>
          <p:nvPr/>
        </p:nvSpPr>
        <p:spPr>
          <a:xfrm>
            <a:off x="5410188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E8F318-CC28-0446-5112-700FEA52A643}"/>
              </a:ext>
            </a:extLst>
          </p:cNvPr>
          <p:cNvSpPr/>
          <p:nvPr/>
        </p:nvSpPr>
        <p:spPr>
          <a:xfrm>
            <a:off x="5524487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9E45EFA-DD1F-A7D1-62FB-FA289828D94C}"/>
              </a:ext>
            </a:extLst>
          </p:cNvPr>
          <p:cNvSpPr/>
          <p:nvPr/>
        </p:nvSpPr>
        <p:spPr>
          <a:xfrm>
            <a:off x="5638786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C7FD4D3-6F90-0B0A-D69B-518F877604D2}"/>
              </a:ext>
            </a:extLst>
          </p:cNvPr>
          <p:cNvSpPr/>
          <p:nvPr/>
        </p:nvSpPr>
        <p:spPr>
          <a:xfrm>
            <a:off x="5753085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765CEEC1-759D-67D6-27C0-131EA34FFD23}"/>
              </a:ext>
            </a:extLst>
          </p:cNvPr>
          <p:cNvSpPr/>
          <p:nvPr/>
        </p:nvSpPr>
        <p:spPr>
          <a:xfrm>
            <a:off x="5867384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2C37AA6E-E5AF-7D73-576F-9807E85DED31}"/>
              </a:ext>
            </a:extLst>
          </p:cNvPr>
          <p:cNvSpPr/>
          <p:nvPr/>
        </p:nvSpPr>
        <p:spPr>
          <a:xfrm>
            <a:off x="598168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E038E0F-DFF9-D51C-EADE-4B32FB2C39F7}"/>
              </a:ext>
            </a:extLst>
          </p:cNvPr>
          <p:cNvSpPr/>
          <p:nvPr/>
        </p:nvSpPr>
        <p:spPr>
          <a:xfrm>
            <a:off x="609598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DDF38AE8-7A70-D2C9-68BD-4DCFFE4FCDB5}"/>
              </a:ext>
            </a:extLst>
          </p:cNvPr>
          <p:cNvSpPr/>
          <p:nvPr/>
        </p:nvSpPr>
        <p:spPr>
          <a:xfrm>
            <a:off x="6210281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950AC91C-5C11-B8D0-140F-16F78C767118}"/>
              </a:ext>
            </a:extLst>
          </p:cNvPr>
          <p:cNvSpPr/>
          <p:nvPr/>
        </p:nvSpPr>
        <p:spPr>
          <a:xfrm>
            <a:off x="6324580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1769F66-ED77-4514-8B75-05EB746EFE3C}"/>
              </a:ext>
            </a:extLst>
          </p:cNvPr>
          <p:cNvSpPr/>
          <p:nvPr/>
        </p:nvSpPr>
        <p:spPr>
          <a:xfrm>
            <a:off x="6438879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DFA4ABF1-575C-2E0C-C0B7-5DAE37C17BE3}"/>
              </a:ext>
            </a:extLst>
          </p:cNvPr>
          <p:cNvSpPr/>
          <p:nvPr/>
        </p:nvSpPr>
        <p:spPr>
          <a:xfrm>
            <a:off x="6553178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D71A414-13DE-06FF-BC40-CF3A551CF768}"/>
              </a:ext>
            </a:extLst>
          </p:cNvPr>
          <p:cNvSpPr/>
          <p:nvPr/>
        </p:nvSpPr>
        <p:spPr>
          <a:xfrm>
            <a:off x="6667477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66961F99-5615-9797-B8CF-305E8F4F7BB6}"/>
              </a:ext>
            </a:extLst>
          </p:cNvPr>
          <p:cNvSpPr/>
          <p:nvPr/>
        </p:nvSpPr>
        <p:spPr>
          <a:xfrm>
            <a:off x="6781776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2B2423D-BBB7-CC36-E93C-7F1A56F45650}"/>
              </a:ext>
            </a:extLst>
          </p:cNvPr>
          <p:cNvSpPr/>
          <p:nvPr/>
        </p:nvSpPr>
        <p:spPr>
          <a:xfrm>
            <a:off x="6896075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ACCBED95-AABB-DD74-8976-43790EE02779}"/>
              </a:ext>
            </a:extLst>
          </p:cNvPr>
          <p:cNvSpPr/>
          <p:nvPr/>
        </p:nvSpPr>
        <p:spPr>
          <a:xfrm>
            <a:off x="7010374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88162A6-44B6-10BA-FA34-4298AB805708}"/>
              </a:ext>
            </a:extLst>
          </p:cNvPr>
          <p:cNvSpPr/>
          <p:nvPr/>
        </p:nvSpPr>
        <p:spPr>
          <a:xfrm>
            <a:off x="7124673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A43A69B0-1D1A-4BD6-CCF2-EF6373C11209}"/>
              </a:ext>
            </a:extLst>
          </p:cNvPr>
          <p:cNvSpPr/>
          <p:nvPr/>
        </p:nvSpPr>
        <p:spPr>
          <a:xfrm>
            <a:off x="7238972" y="4351930"/>
            <a:ext cx="114298" cy="3300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</a:t>
            </a:r>
            <a:endParaRPr lang="en-SG" sz="10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B71A009-EDC0-20A2-88B0-E576CC0DCD74}"/>
              </a:ext>
            </a:extLst>
          </p:cNvPr>
          <p:cNvSpPr/>
          <p:nvPr/>
        </p:nvSpPr>
        <p:spPr>
          <a:xfrm>
            <a:off x="1284745" y="1872329"/>
            <a:ext cx="371128" cy="2790894"/>
          </a:xfrm>
          <a:prstGeom prst="leftBrace">
            <a:avLst>
              <a:gd name="adj1" fmla="val 107571"/>
              <a:gd name="adj2" fmla="val 50000"/>
            </a:avLst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6ADF5-97FB-3EE1-EFE8-B387C9A10047}"/>
              </a:ext>
            </a:extLst>
          </p:cNvPr>
          <p:cNvSpPr txBox="1"/>
          <p:nvPr/>
        </p:nvSpPr>
        <p:spPr>
          <a:xfrm rot="16200000">
            <a:off x="-285205" y="2971290"/>
            <a:ext cx="2361169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k = log</a:t>
            </a:r>
            <a:r>
              <a:rPr lang="en-US" sz="2000" baseline="-25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n levels</a:t>
            </a:r>
            <a:endParaRPr lang="en-SG" sz="20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1DFA4-3B27-171C-ABEB-05533F2B449C}"/>
              </a:ext>
            </a:extLst>
          </p:cNvPr>
          <p:cNvSpPr txBox="1"/>
          <p:nvPr/>
        </p:nvSpPr>
        <p:spPr>
          <a:xfrm rot="153629">
            <a:off x="5865985" y="3794040"/>
            <a:ext cx="2819115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cn</a:t>
            </a:r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work each level</a:t>
            </a:r>
            <a:endParaRPr lang="en-SG" sz="20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00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0B747-B957-1421-00C0-18C6EFC26EDF}"/>
              </a:ext>
            </a:extLst>
          </p:cNvPr>
          <p:cNvSpPr/>
          <p:nvPr/>
        </p:nvSpPr>
        <p:spPr>
          <a:xfrm>
            <a:off x="2083251" y="1292931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13F7F-141D-6E87-047A-CCD905928750}"/>
              </a:ext>
            </a:extLst>
          </p:cNvPr>
          <p:cNvSpPr/>
          <p:nvPr/>
        </p:nvSpPr>
        <p:spPr>
          <a:xfrm>
            <a:off x="3203673" y="129293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80D32-27C8-352E-3962-5B5C0DCF195E}"/>
              </a:ext>
            </a:extLst>
          </p:cNvPr>
          <p:cNvSpPr/>
          <p:nvPr/>
        </p:nvSpPr>
        <p:spPr>
          <a:xfrm>
            <a:off x="6096456" y="1292931"/>
            <a:ext cx="824873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70204-8895-FC67-265D-3878EC1AC598}"/>
              </a:ext>
            </a:extLst>
          </p:cNvPr>
          <p:cNvSpPr/>
          <p:nvPr/>
        </p:nvSpPr>
        <p:spPr>
          <a:xfrm>
            <a:off x="4629707" y="129293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34F78-099F-2D35-8880-CD0042B8953D}"/>
              </a:ext>
            </a:extLst>
          </p:cNvPr>
          <p:cNvSpPr/>
          <p:nvPr/>
        </p:nvSpPr>
        <p:spPr>
          <a:xfrm>
            <a:off x="2934062" y="1368049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C274A-8063-F745-2FC6-F8EA547F23E7}"/>
              </a:ext>
            </a:extLst>
          </p:cNvPr>
          <p:cNvSpPr/>
          <p:nvPr/>
        </p:nvSpPr>
        <p:spPr>
          <a:xfrm>
            <a:off x="4319523" y="135725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DEF1-CDBD-CECC-3217-536227984AC0}"/>
              </a:ext>
            </a:extLst>
          </p:cNvPr>
          <p:cNvSpPr/>
          <p:nvPr/>
        </p:nvSpPr>
        <p:spPr>
          <a:xfrm>
            <a:off x="5786130" y="135725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6ADF5-97FB-3EE1-EFE8-B387C9A10047}"/>
              </a:ext>
            </a:extLst>
          </p:cNvPr>
          <p:cNvSpPr txBox="1"/>
          <p:nvPr/>
        </p:nvSpPr>
        <p:spPr>
          <a:xfrm>
            <a:off x="1878199" y="2231110"/>
            <a:ext cx="2361169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k = log</a:t>
            </a:r>
            <a:r>
              <a:rPr lang="en-US" sz="2000" baseline="-25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n levels</a:t>
            </a:r>
            <a:endParaRPr lang="en-SG" sz="20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1DFA4-3B27-171C-ABEB-05533F2B449C}"/>
              </a:ext>
            </a:extLst>
          </p:cNvPr>
          <p:cNvSpPr txBox="1"/>
          <p:nvPr/>
        </p:nvSpPr>
        <p:spPr>
          <a:xfrm>
            <a:off x="4707535" y="2231110"/>
            <a:ext cx="2819115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cn</a:t>
            </a:r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work each level</a:t>
            </a:r>
            <a:endParaRPr lang="en-SG" sz="20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98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0B747-B957-1421-00C0-18C6EFC26EDF}"/>
              </a:ext>
            </a:extLst>
          </p:cNvPr>
          <p:cNvSpPr/>
          <p:nvPr/>
        </p:nvSpPr>
        <p:spPr>
          <a:xfrm>
            <a:off x="2083251" y="1292931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13F7F-141D-6E87-047A-CCD905928750}"/>
              </a:ext>
            </a:extLst>
          </p:cNvPr>
          <p:cNvSpPr/>
          <p:nvPr/>
        </p:nvSpPr>
        <p:spPr>
          <a:xfrm>
            <a:off x="3203673" y="129293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80D32-27C8-352E-3962-5B5C0DCF195E}"/>
              </a:ext>
            </a:extLst>
          </p:cNvPr>
          <p:cNvSpPr/>
          <p:nvPr/>
        </p:nvSpPr>
        <p:spPr>
          <a:xfrm>
            <a:off x="6096456" y="1292931"/>
            <a:ext cx="824873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O(n)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70204-8895-FC67-265D-3878EC1AC598}"/>
              </a:ext>
            </a:extLst>
          </p:cNvPr>
          <p:cNvSpPr/>
          <p:nvPr/>
        </p:nvSpPr>
        <p:spPr>
          <a:xfrm>
            <a:off x="4629707" y="1292931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/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34F78-099F-2D35-8880-CD0042B8953D}"/>
              </a:ext>
            </a:extLst>
          </p:cNvPr>
          <p:cNvSpPr/>
          <p:nvPr/>
        </p:nvSpPr>
        <p:spPr>
          <a:xfrm>
            <a:off x="2934062" y="1368049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C274A-8063-F745-2FC6-F8EA547F23E7}"/>
              </a:ext>
            </a:extLst>
          </p:cNvPr>
          <p:cNvSpPr/>
          <p:nvPr/>
        </p:nvSpPr>
        <p:spPr>
          <a:xfrm>
            <a:off x="4319523" y="135725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DEF1-CDBD-CECC-3217-536227984AC0}"/>
              </a:ext>
            </a:extLst>
          </p:cNvPr>
          <p:cNvSpPr/>
          <p:nvPr/>
        </p:nvSpPr>
        <p:spPr>
          <a:xfrm>
            <a:off x="5786130" y="1357255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6ADF5-97FB-3EE1-EFE8-B387C9A10047}"/>
              </a:ext>
            </a:extLst>
          </p:cNvPr>
          <p:cNvSpPr txBox="1"/>
          <p:nvPr/>
        </p:nvSpPr>
        <p:spPr>
          <a:xfrm>
            <a:off x="3328393" y="2231110"/>
            <a:ext cx="2361169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k = log</a:t>
            </a:r>
            <a:r>
              <a:rPr lang="en-US" sz="2000" baseline="-25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n levels</a:t>
            </a:r>
            <a:endParaRPr lang="en-SG" sz="20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1DFA4-3B27-171C-ABEB-05533F2B449C}"/>
              </a:ext>
            </a:extLst>
          </p:cNvPr>
          <p:cNvSpPr txBox="1"/>
          <p:nvPr/>
        </p:nvSpPr>
        <p:spPr>
          <a:xfrm>
            <a:off x="3099421" y="2231110"/>
            <a:ext cx="2819115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cn</a:t>
            </a:r>
            <a:r>
              <a:rPr lang="en-US" sz="2000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work each level</a:t>
            </a:r>
            <a:endParaRPr lang="en-SG" sz="2000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BAE0B5-8855-7BB1-0F08-B7DA0E05402B}"/>
                  </a:ext>
                </a:extLst>
              </p:cNvPr>
              <p:cNvSpPr txBox="1"/>
              <p:nvPr/>
            </p:nvSpPr>
            <p:spPr>
              <a:xfrm>
                <a:off x="3099419" y="2220316"/>
                <a:ext cx="2819115" cy="400110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 SemiBold" panose="00000700000000000000" pitchFamily="2" charset="0"/>
                        </a:rPr>
                        <m:t>𝑐𝑛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oppins SemiBold" panose="00000700000000000000" pitchFamily="2" charset="0"/>
                        </a:rPr>
                        <m:t>×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0000700000000000000" pitchFamily="2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0000700000000000000" pitchFamily="2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Poppins SemiBold" panose="00000700000000000000" pitchFamily="2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SG" sz="2000" dirty="0">
                  <a:solidFill>
                    <a:schemeClr val="tx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BAE0B5-8855-7BB1-0F08-B7DA0E054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19" y="2220316"/>
                <a:ext cx="281911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BCE7C-3FC7-42E8-4395-66B44187160F}"/>
                  </a:ext>
                </a:extLst>
              </p:cNvPr>
              <p:cNvSpPr txBox="1"/>
              <p:nvPr/>
            </p:nvSpPr>
            <p:spPr>
              <a:xfrm>
                <a:off x="3099421" y="2848475"/>
                <a:ext cx="2819115" cy="52322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oppins SemiBold" panose="00000700000000000000" pitchFamily="2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oppins SemiBold" panose="00000700000000000000" pitchFamily="2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oppins SemiBold" panose="00000700000000000000" pitchFamily="2" charset="0"/>
                        </a:rPr>
                        <m:t>𝑛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oppins SemiBold" panose="00000700000000000000" pitchFamily="2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oppins SemiBold" panose="00000700000000000000" pitchFamily="2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Poppins SemiBold" panose="00000700000000000000" pitchFamily="2" charset="0"/>
                            </a:rPr>
                            <m:t>𝑛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Poppins SemiBold" panose="00000700000000000000" pitchFamily="2" charset="0"/>
                        </a:rPr>
                        <m:t>)</m:t>
                      </m:r>
                    </m:oMath>
                  </m:oMathPara>
                </a14:m>
                <a:endParaRPr lang="en-SG" sz="2800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BCE7C-3FC7-42E8-4395-66B441871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21" y="2848475"/>
                <a:ext cx="28191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76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3"/>
            <a:ext cx="6971703" cy="2186218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438342" y="2455679"/>
            <a:ext cx="6264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badFunction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2040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2040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badFunction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badFunction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7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24F429-50F2-175D-CAD0-DB9B91EC365A}"/>
              </a:ext>
            </a:extLst>
          </p:cNvPr>
          <p:cNvSpPr/>
          <p:nvPr/>
        </p:nvSpPr>
        <p:spPr>
          <a:xfrm>
            <a:off x="1084798" y="2239733"/>
            <a:ext cx="6971703" cy="2186218"/>
          </a:xfrm>
          <a:prstGeom prst="roundRect">
            <a:avLst>
              <a:gd name="adj" fmla="val 4735"/>
            </a:avLst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2000" dirty="0">
                    <a:latin typeface="Montserrat SemiBold" pitchFamily="2" charset="0"/>
                  </a:rPr>
                  <a:t>Analyse the following code snippets, find the best asymptotic bound for the time complexity </a:t>
                </a:r>
                <a:r>
                  <a:rPr lang="en-US" sz="2000" dirty="0" err="1">
                    <a:latin typeface="Montserrat SemiBold" pitchFamily="2" charset="0"/>
                  </a:rPr>
                  <a:t>w.r.t.</a:t>
                </a:r>
                <a:r>
                  <a:rPr lang="en-US" sz="20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6" name="Google Shape;336;p36">
                <a:extLst>
                  <a:ext uri="{FF2B5EF4-FFF2-40B4-BE49-F238E27FC236}">
                    <a16:creationId xmlns:a16="http://schemas.microsoft.com/office/drawing/2014/main" id="{67AFA86D-E0F8-DEDC-D219-8A389684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0" y="1203440"/>
                <a:ext cx="7900064" cy="464100"/>
              </a:xfrm>
              <a:prstGeom prst="rect">
                <a:avLst/>
              </a:prstGeom>
              <a:blipFill>
                <a:blip r:embed="rId3"/>
                <a:stretch>
                  <a:fillRect l="-772" b="-844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345FCA-FBBC-1F2D-C3D0-32B75316FDA3}"/>
              </a:ext>
            </a:extLst>
          </p:cNvPr>
          <p:cNvSpPr txBox="1"/>
          <p:nvPr/>
        </p:nvSpPr>
        <p:spPr>
          <a:xfrm>
            <a:off x="1438342" y="2455679"/>
            <a:ext cx="6264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badFunction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2040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2040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badFunction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badFunction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26587-AA0F-0842-DBD6-DD72DEE003EB}"/>
              </a:ext>
            </a:extLst>
          </p:cNvPr>
          <p:cNvSpPr/>
          <p:nvPr/>
        </p:nvSpPr>
        <p:spPr>
          <a:xfrm>
            <a:off x="2881251" y="3351492"/>
            <a:ext cx="2313049" cy="2517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 - 1)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D625-1351-7711-3935-4B22B24D49E6}"/>
              </a:ext>
            </a:extLst>
          </p:cNvPr>
          <p:cNvSpPr/>
          <p:nvPr/>
        </p:nvSpPr>
        <p:spPr>
          <a:xfrm>
            <a:off x="2468439" y="3648013"/>
            <a:ext cx="2313049" cy="2517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 - 2)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596CC-D8C5-1347-714E-02D3C51E668C}"/>
              </a:ext>
            </a:extLst>
          </p:cNvPr>
          <p:cNvSpPr/>
          <p:nvPr/>
        </p:nvSpPr>
        <p:spPr>
          <a:xfrm>
            <a:off x="2890733" y="2522646"/>
            <a:ext cx="2313049" cy="2517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26587-AA0F-0842-DBD6-DD72DEE003EB}"/>
              </a:ext>
            </a:extLst>
          </p:cNvPr>
          <p:cNvSpPr/>
          <p:nvPr/>
        </p:nvSpPr>
        <p:spPr>
          <a:xfrm>
            <a:off x="2866723" y="1494693"/>
            <a:ext cx="1490153" cy="580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T(n - 1)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D625-1351-7711-3935-4B22B24D49E6}"/>
              </a:ext>
            </a:extLst>
          </p:cNvPr>
          <p:cNvSpPr/>
          <p:nvPr/>
        </p:nvSpPr>
        <p:spPr>
          <a:xfrm>
            <a:off x="4688397" y="1494693"/>
            <a:ext cx="1490153" cy="580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T(n - 2)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596CC-D8C5-1347-714E-02D3C51E668C}"/>
              </a:ext>
            </a:extLst>
          </p:cNvPr>
          <p:cNvSpPr/>
          <p:nvPr/>
        </p:nvSpPr>
        <p:spPr>
          <a:xfrm>
            <a:off x="1405250" y="1494693"/>
            <a:ext cx="976000" cy="580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E8E32D-5342-A921-7002-88BAE12879D7}"/>
              </a:ext>
            </a:extLst>
          </p:cNvPr>
          <p:cNvSpPr/>
          <p:nvPr/>
        </p:nvSpPr>
        <p:spPr>
          <a:xfrm>
            <a:off x="2529258" y="1630284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149B1-6B7D-50D0-5AC1-472CD456D980}"/>
              </a:ext>
            </a:extLst>
          </p:cNvPr>
          <p:cNvSpPr/>
          <p:nvPr/>
        </p:nvSpPr>
        <p:spPr>
          <a:xfrm>
            <a:off x="4427908" y="1630284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A3B13F-C2F7-D4B9-3A4F-F132705A8943}"/>
              </a:ext>
            </a:extLst>
          </p:cNvPr>
          <p:cNvSpPr/>
          <p:nvPr/>
        </p:nvSpPr>
        <p:spPr>
          <a:xfrm>
            <a:off x="6320615" y="1630284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FB2FA-6BA4-C82A-FE48-398EFA577841}"/>
              </a:ext>
            </a:extLst>
          </p:cNvPr>
          <p:cNvSpPr/>
          <p:nvPr/>
        </p:nvSpPr>
        <p:spPr>
          <a:xfrm>
            <a:off x="6652137" y="1494693"/>
            <a:ext cx="936114" cy="580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O(1)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2667005" y="2457229"/>
            <a:ext cx="380729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Familiar?</a:t>
            </a:r>
          </a:p>
        </p:txBody>
      </p:sp>
    </p:spTree>
    <p:extLst>
      <p:ext uri="{BB962C8B-B14F-4D97-AF65-F5344CB8AC3E}">
        <p14:creationId xmlns:p14="http://schemas.microsoft.com/office/powerpoint/2010/main" val="277567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26587-AA0F-0842-DBD6-DD72DEE003EB}"/>
              </a:ext>
            </a:extLst>
          </p:cNvPr>
          <p:cNvSpPr/>
          <p:nvPr/>
        </p:nvSpPr>
        <p:spPr>
          <a:xfrm>
            <a:off x="2866723" y="1494693"/>
            <a:ext cx="1490153" cy="580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T(n - 1)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D625-1351-7711-3935-4B22B24D49E6}"/>
              </a:ext>
            </a:extLst>
          </p:cNvPr>
          <p:cNvSpPr/>
          <p:nvPr/>
        </p:nvSpPr>
        <p:spPr>
          <a:xfrm>
            <a:off x="4688397" y="1494693"/>
            <a:ext cx="1490153" cy="580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T(n - 2)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596CC-D8C5-1347-714E-02D3C51E668C}"/>
              </a:ext>
            </a:extLst>
          </p:cNvPr>
          <p:cNvSpPr/>
          <p:nvPr/>
        </p:nvSpPr>
        <p:spPr>
          <a:xfrm>
            <a:off x="1405250" y="1494693"/>
            <a:ext cx="976000" cy="580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E8E32D-5342-A921-7002-88BAE12879D7}"/>
              </a:ext>
            </a:extLst>
          </p:cNvPr>
          <p:cNvSpPr/>
          <p:nvPr/>
        </p:nvSpPr>
        <p:spPr>
          <a:xfrm>
            <a:off x="2529258" y="1630284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149B1-6B7D-50D0-5AC1-472CD456D980}"/>
              </a:ext>
            </a:extLst>
          </p:cNvPr>
          <p:cNvSpPr/>
          <p:nvPr/>
        </p:nvSpPr>
        <p:spPr>
          <a:xfrm>
            <a:off x="4427908" y="1630284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A3B13F-C2F7-D4B9-3A4F-F132705A8943}"/>
              </a:ext>
            </a:extLst>
          </p:cNvPr>
          <p:cNvSpPr/>
          <p:nvPr/>
        </p:nvSpPr>
        <p:spPr>
          <a:xfrm>
            <a:off x="6320615" y="1630284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FB2FA-6BA4-C82A-FE48-398EFA577841}"/>
              </a:ext>
            </a:extLst>
          </p:cNvPr>
          <p:cNvSpPr/>
          <p:nvPr/>
        </p:nvSpPr>
        <p:spPr>
          <a:xfrm>
            <a:off x="6652137" y="1494693"/>
            <a:ext cx="936114" cy="580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O(1)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2452538" y="2457229"/>
            <a:ext cx="4140195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Familiar? Fibonacci Sequence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CBA0B-EE5E-B501-01A8-331FE6E170D5}"/>
              </a:ext>
            </a:extLst>
          </p:cNvPr>
          <p:cNvSpPr/>
          <p:nvPr/>
        </p:nvSpPr>
        <p:spPr>
          <a:xfrm>
            <a:off x="3753864" y="3149091"/>
            <a:ext cx="1490153" cy="580244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F(n - 1)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9DC78-320B-D48D-4948-8F89D0CA5EA3}"/>
              </a:ext>
            </a:extLst>
          </p:cNvPr>
          <p:cNvSpPr/>
          <p:nvPr/>
        </p:nvSpPr>
        <p:spPr>
          <a:xfrm>
            <a:off x="5575538" y="3149091"/>
            <a:ext cx="1490153" cy="580244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F(n - 2)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224B7-A7F8-F6DF-9537-676B0E6E8348}"/>
              </a:ext>
            </a:extLst>
          </p:cNvPr>
          <p:cNvSpPr/>
          <p:nvPr/>
        </p:nvSpPr>
        <p:spPr>
          <a:xfrm>
            <a:off x="2292391" y="3149091"/>
            <a:ext cx="976000" cy="580244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old" panose="00000800000000000000" pitchFamily="2" charset="0"/>
                <a:cs typeface="Poppins Bold" panose="00000800000000000000" pitchFamily="2" charset="0"/>
              </a:rPr>
              <a:t>F(n)</a:t>
            </a:r>
            <a:endParaRPr lang="en-SG" sz="24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D20565-9C5A-361A-88A8-BF58CD3B0806}"/>
              </a:ext>
            </a:extLst>
          </p:cNvPr>
          <p:cNvSpPr/>
          <p:nvPr/>
        </p:nvSpPr>
        <p:spPr>
          <a:xfrm>
            <a:off x="3416399" y="3284682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A8F58-C0BC-9D59-B521-3DE4783EF946}"/>
              </a:ext>
            </a:extLst>
          </p:cNvPr>
          <p:cNvSpPr/>
          <p:nvPr/>
        </p:nvSpPr>
        <p:spPr>
          <a:xfrm>
            <a:off x="5315049" y="3284682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3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763438" y="1434879"/>
            <a:ext cx="288781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Proof by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0</m:t>
                    </m:r>
                  </m:oMath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blipFill>
                <a:blip r:embed="rId3"/>
                <a:stretch>
                  <a:fillRect l="-823" b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Suppose n is a non-negative integer </a:t>
                </a:r>
                <a:r>
                  <a:rPr lang="en-US" sz="1800" dirty="0" err="1">
                    <a:latin typeface="Montserrat SemiBold" pitchFamily="2" charset="0"/>
                  </a:rPr>
                  <a:t>s.t.</a:t>
                </a:r>
                <a:r>
                  <a:rPr lang="en-US" sz="18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− 1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blipFill>
                <a:blip r:embed="rId4"/>
                <a:stretch>
                  <a:fillRect l="-711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23F71A7-8034-1E8A-7C2A-08E33C857C00}"/>
              </a:ext>
            </a:extLst>
          </p:cNvPr>
          <p:cNvSpPr/>
          <p:nvPr/>
        </p:nvSpPr>
        <p:spPr>
          <a:xfrm>
            <a:off x="2699201" y="3225832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7930A-6B86-C2CE-51DF-30DA223AB405}"/>
              </a:ext>
            </a:extLst>
          </p:cNvPr>
          <p:cNvSpPr/>
          <p:nvPr/>
        </p:nvSpPr>
        <p:spPr>
          <a:xfrm>
            <a:off x="3819623" y="3225832"/>
            <a:ext cx="1035695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- 1)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8BD0CE-DCC8-F28E-5FAF-D8420F0E7568}"/>
              </a:ext>
            </a:extLst>
          </p:cNvPr>
          <p:cNvSpPr/>
          <p:nvPr/>
        </p:nvSpPr>
        <p:spPr>
          <a:xfrm>
            <a:off x="6712407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BEA955-910F-B7EB-9626-DF1C43E54E10}"/>
              </a:ext>
            </a:extLst>
          </p:cNvPr>
          <p:cNvSpPr/>
          <p:nvPr/>
        </p:nvSpPr>
        <p:spPr>
          <a:xfrm>
            <a:off x="5245657" y="3225832"/>
            <a:ext cx="1085293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- 2)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C933E-447D-C7BE-0AAB-7A4A6B699DA5}"/>
              </a:ext>
            </a:extLst>
          </p:cNvPr>
          <p:cNvSpPr/>
          <p:nvPr/>
        </p:nvSpPr>
        <p:spPr>
          <a:xfrm>
            <a:off x="3550012" y="3300950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2A2FF9-3DC0-1855-3A5E-94353BBECB59}"/>
              </a:ext>
            </a:extLst>
          </p:cNvPr>
          <p:cNvSpPr/>
          <p:nvPr/>
        </p:nvSpPr>
        <p:spPr>
          <a:xfrm>
            <a:off x="4935473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CC12-7BDF-B2C6-CE07-271C6216C20C}"/>
              </a:ext>
            </a:extLst>
          </p:cNvPr>
          <p:cNvSpPr/>
          <p:nvPr/>
        </p:nvSpPr>
        <p:spPr>
          <a:xfrm>
            <a:off x="6402080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9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763438" y="1434879"/>
            <a:ext cx="288781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Proof by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0</m:t>
                    </m:r>
                  </m:oMath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blipFill>
                <a:blip r:embed="rId3"/>
                <a:stretch>
                  <a:fillRect l="-823" b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Suppose n is a non-negative integer </a:t>
                </a:r>
                <a:r>
                  <a:rPr lang="en-US" sz="1800" dirty="0" err="1">
                    <a:latin typeface="Montserrat SemiBold" pitchFamily="2" charset="0"/>
                  </a:rPr>
                  <a:t>s.t.</a:t>
                </a:r>
                <a:r>
                  <a:rPr lang="en-US" sz="18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− 1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blipFill>
                <a:blip r:embed="rId4"/>
                <a:stretch>
                  <a:fillRect l="-711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23F71A7-8034-1E8A-7C2A-08E33C857C00}"/>
              </a:ext>
            </a:extLst>
          </p:cNvPr>
          <p:cNvSpPr/>
          <p:nvPr/>
        </p:nvSpPr>
        <p:spPr>
          <a:xfrm>
            <a:off x="2111354" y="3225832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7930A-6B86-C2CE-51DF-30DA223AB405}"/>
              </a:ext>
            </a:extLst>
          </p:cNvPr>
          <p:cNvSpPr/>
          <p:nvPr/>
        </p:nvSpPr>
        <p:spPr>
          <a:xfrm>
            <a:off x="3231776" y="3225832"/>
            <a:ext cx="1035695" cy="394527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F(n - 1)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8BD0CE-DCC8-F28E-5FAF-D8420F0E7568}"/>
              </a:ext>
            </a:extLst>
          </p:cNvPr>
          <p:cNvSpPr/>
          <p:nvPr/>
        </p:nvSpPr>
        <p:spPr>
          <a:xfrm>
            <a:off x="6929952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BEA955-910F-B7EB-9626-DF1C43E54E10}"/>
              </a:ext>
            </a:extLst>
          </p:cNvPr>
          <p:cNvSpPr/>
          <p:nvPr/>
        </p:nvSpPr>
        <p:spPr>
          <a:xfrm>
            <a:off x="5463202" y="3225832"/>
            <a:ext cx="1085293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 - 2)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C933E-447D-C7BE-0AAB-7A4A6B699DA5}"/>
              </a:ext>
            </a:extLst>
          </p:cNvPr>
          <p:cNvSpPr/>
          <p:nvPr/>
        </p:nvSpPr>
        <p:spPr>
          <a:xfrm>
            <a:off x="2962165" y="3300950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2A2FF9-3DC0-1855-3A5E-94353BBECB59}"/>
              </a:ext>
            </a:extLst>
          </p:cNvPr>
          <p:cNvSpPr/>
          <p:nvPr/>
        </p:nvSpPr>
        <p:spPr>
          <a:xfrm>
            <a:off x="5153018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CC12-7BDF-B2C6-CE07-271C6216C20C}"/>
              </a:ext>
            </a:extLst>
          </p:cNvPr>
          <p:cNvSpPr/>
          <p:nvPr/>
        </p:nvSpPr>
        <p:spPr>
          <a:xfrm>
            <a:off x="6619625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19652-4EC9-CFA1-4D9A-1464FF31CA00}"/>
              </a:ext>
            </a:extLst>
          </p:cNvPr>
          <p:cNvSpPr/>
          <p:nvPr/>
        </p:nvSpPr>
        <p:spPr>
          <a:xfrm>
            <a:off x="4657953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746AF-E62C-7CD4-8BC7-815863E2CA55}"/>
              </a:ext>
            </a:extLst>
          </p:cNvPr>
          <p:cNvSpPr/>
          <p:nvPr/>
        </p:nvSpPr>
        <p:spPr>
          <a:xfrm>
            <a:off x="4347626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-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7" name="Google Shape;336;p36">
            <a:extLst>
              <a:ext uri="{FF2B5EF4-FFF2-40B4-BE49-F238E27FC236}">
                <a16:creationId xmlns:a16="http://schemas.microsoft.com/office/drawing/2014/main" id="{C6F9166D-DBDA-795A-91D4-F41A7FB19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Time Complexity Analysis</a:t>
            </a:r>
            <a:endParaRPr dirty="0"/>
          </a:p>
        </p:txBody>
      </p:sp>
      <p:sp>
        <p:nvSpPr>
          <p:cNvPr id="12" name="Google Shape;336;p36">
            <a:extLst>
              <a:ext uri="{FF2B5EF4-FFF2-40B4-BE49-F238E27FC236}">
                <a16:creationId xmlns:a16="http://schemas.microsoft.com/office/drawing/2014/main" id="{2568340D-6475-430B-6435-CFA67140DBC8}"/>
              </a:ext>
            </a:extLst>
          </p:cNvPr>
          <p:cNvSpPr txBox="1">
            <a:spLocks/>
          </p:cNvSpPr>
          <p:nvPr/>
        </p:nvSpPr>
        <p:spPr>
          <a:xfrm>
            <a:off x="763438" y="1434879"/>
            <a:ext cx="2887811" cy="464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2000" dirty="0">
                <a:latin typeface="Montserrat SemiBold" pitchFamily="2" charset="0"/>
              </a:rPr>
              <a:t>Proof by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(1) = 0</m:t>
                    </m:r>
                  </m:oMath>
                </a14:m>
                <a:endParaRPr lang="en-US" sz="1800" dirty="0">
                  <a:latin typeface="Montserrat SemiBold" pitchFamily="2" charset="0"/>
                </a:endParaRPr>
              </a:p>
            </p:txBody>
          </p:sp>
        </mc:Choice>
        <mc:Fallback xmlns="">
          <p:sp>
            <p:nvSpPr>
              <p:cNvPr id="16" name="Google Shape;336;p36">
                <a:extLst>
                  <a:ext uri="{FF2B5EF4-FFF2-40B4-BE49-F238E27FC236}">
                    <a16:creationId xmlns:a16="http://schemas.microsoft.com/office/drawing/2014/main" id="{18DB7E44-2DE7-6804-CB80-DFE30AAA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043822"/>
                <a:ext cx="6669953" cy="464100"/>
              </a:xfrm>
              <a:prstGeom prst="rect">
                <a:avLst/>
              </a:prstGeom>
              <a:blipFill>
                <a:blip r:embed="rId3"/>
                <a:stretch>
                  <a:fillRect l="-823" b="-1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ontserrat ExtraBold"/>
                  <a:buNone/>
                  <a:defRPr sz="2800" b="0" i="0" u="none" strike="noStrike" cap="non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defRPr>
                </a:lvl9pPr>
              </a:lstStyle>
              <a:p>
                <a:r>
                  <a:rPr lang="en-US" sz="1800" dirty="0">
                    <a:latin typeface="Montserrat SemiBold" pitchFamily="2" charset="0"/>
                  </a:rPr>
                  <a:t>Suppose n is a non-negative integer </a:t>
                </a:r>
                <a:r>
                  <a:rPr lang="en-US" sz="1800" dirty="0" err="1">
                    <a:latin typeface="Montserrat SemiBold" pitchFamily="2" charset="0"/>
                  </a:rPr>
                  <a:t>s.t.</a:t>
                </a:r>
                <a:r>
                  <a:rPr lang="en-US" sz="1800" dirty="0">
                    <a:latin typeface="Montserrat SemiBol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− 1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Montserrat SemiBold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Google Shape;336;p36">
                <a:extLst>
                  <a:ext uri="{FF2B5EF4-FFF2-40B4-BE49-F238E27FC236}">
                    <a16:creationId xmlns:a16="http://schemas.microsoft.com/office/drawing/2014/main" id="{42A6A5C0-23F3-4288-F298-FC0733F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47" y="2507922"/>
                <a:ext cx="7713300" cy="464100"/>
              </a:xfrm>
              <a:prstGeom prst="rect">
                <a:avLst/>
              </a:prstGeom>
              <a:blipFill>
                <a:blip r:embed="rId4"/>
                <a:stretch>
                  <a:fillRect l="-711" b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23F71A7-8034-1E8A-7C2A-08E33C857C00}"/>
              </a:ext>
            </a:extLst>
          </p:cNvPr>
          <p:cNvSpPr/>
          <p:nvPr/>
        </p:nvSpPr>
        <p:spPr>
          <a:xfrm>
            <a:off x="1730354" y="3225832"/>
            <a:ext cx="770656" cy="3945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T(n)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7930A-6B86-C2CE-51DF-30DA223AB405}"/>
              </a:ext>
            </a:extLst>
          </p:cNvPr>
          <p:cNvSpPr/>
          <p:nvPr/>
        </p:nvSpPr>
        <p:spPr>
          <a:xfrm>
            <a:off x="2850776" y="3225832"/>
            <a:ext cx="1035695" cy="394527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F(n - 1)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8BD0CE-DCC8-F28E-5FAF-D8420F0E7568}"/>
              </a:ext>
            </a:extLst>
          </p:cNvPr>
          <p:cNvSpPr/>
          <p:nvPr/>
        </p:nvSpPr>
        <p:spPr>
          <a:xfrm>
            <a:off x="7380802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BEA955-910F-B7EB-9626-DF1C43E54E10}"/>
              </a:ext>
            </a:extLst>
          </p:cNvPr>
          <p:cNvSpPr/>
          <p:nvPr/>
        </p:nvSpPr>
        <p:spPr>
          <a:xfrm>
            <a:off x="5060759" y="3225832"/>
            <a:ext cx="1085293" cy="394527"/>
          </a:xfrm>
          <a:prstGeom prst="rect">
            <a:avLst/>
          </a:prstGeom>
          <a:solidFill>
            <a:srgbClr val="FF9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F(n - 2)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C933E-447D-C7BE-0AAB-7A4A6B699DA5}"/>
              </a:ext>
            </a:extLst>
          </p:cNvPr>
          <p:cNvSpPr/>
          <p:nvPr/>
        </p:nvSpPr>
        <p:spPr>
          <a:xfrm>
            <a:off x="2581165" y="3300950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=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2A2FF9-3DC0-1855-3A5E-94353BBECB59}"/>
              </a:ext>
            </a:extLst>
          </p:cNvPr>
          <p:cNvSpPr/>
          <p:nvPr/>
        </p:nvSpPr>
        <p:spPr>
          <a:xfrm>
            <a:off x="4772018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CC12-7BDF-B2C6-CE07-271C6216C20C}"/>
              </a:ext>
            </a:extLst>
          </p:cNvPr>
          <p:cNvSpPr/>
          <p:nvPr/>
        </p:nvSpPr>
        <p:spPr>
          <a:xfrm>
            <a:off x="7070475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+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19652-4EC9-CFA1-4D9A-1464FF31CA00}"/>
              </a:ext>
            </a:extLst>
          </p:cNvPr>
          <p:cNvSpPr/>
          <p:nvPr/>
        </p:nvSpPr>
        <p:spPr>
          <a:xfrm>
            <a:off x="4276953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746AF-E62C-7CD4-8BC7-815863E2CA55}"/>
              </a:ext>
            </a:extLst>
          </p:cNvPr>
          <p:cNvSpPr/>
          <p:nvPr/>
        </p:nvSpPr>
        <p:spPr>
          <a:xfrm>
            <a:off x="3966626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-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24061-A915-EFEF-E0D9-58672B6C6287}"/>
              </a:ext>
            </a:extLst>
          </p:cNvPr>
          <p:cNvSpPr/>
          <p:nvPr/>
        </p:nvSpPr>
        <p:spPr>
          <a:xfrm>
            <a:off x="6566765" y="3225832"/>
            <a:ext cx="374194" cy="394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en-SG" sz="1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DD687-FAAF-9D8C-08C0-E78169A3F35B}"/>
              </a:ext>
            </a:extLst>
          </p:cNvPr>
          <p:cNvSpPr/>
          <p:nvPr/>
        </p:nvSpPr>
        <p:spPr>
          <a:xfrm>
            <a:off x="6256438" y="3290156"/>
            <a:ext cx="189456" cy="30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oppins Bold" panose="00000800000000000000" pitchFamily="2" charset="0"/>
                <a:cs typeface="Poppins Bold" panose="00000800000000000000" pitchFamily="2" charset="0"/>
              </a:rPr>
              <a:t>-</a:t>
            </a:r>
            <a:endParaRPr lang="en-SG" sz="16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W3 - Orders of Growth, Binary Search</Template>
  <TotalTime>9649</TotalTime>
  <Words>9708</Words>
  <Application>Microsoft Macintosh PowerPoint</Application>
  <PresentationFormat>On-screen Show (16:9)</PresentationFormat>
  <Paragraphs>2965</Paragraphs>
  <Slides>288</Slides>
  <Notes>191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302" baseType="lpstr">
      <vt:lpstr>Montserrat Bold</vt:lpstr>
      <vt:lpstr>Poppins Bold</vt:lpstr>
      <vt:lpstr>Arial</vt:lpstr>
      <vt:lpstr>Barlow Semi Condensed</vt:lpstr>
      <vt:lpstr>Barlow Semi Condensed Medium</vt:lpstr>
      <vt:lpstr>Cambria Math</vt:lpstr>
      <vt:lpstr>Consolas</vt:lpstr>
      <vt:lpstr>Montserrat</vt:lpstr>
      <vt:lpstr>Montserrat ExtraBold</vt:lpstr>
      <vt:lpstr>Montserrat SemiBold</vt:lpstr>
      <vt:lpstr>Poppins SemiBold</vt:lpstr>
      <vt:lpstr>Roboto</vt:lpstr>
      <vt:lpstr>Roboto Mono</vt:lpstr>
      <vt:lpstr>Awesome Augmented Reality App Pitch Deck by Slidesgo</vt:lpstr>
      <vt:lpstr>Tutorial 2 Sorting Algorithms, Stack and Queue</vt:lpstr>
      <vt:lpstr>Quick Recap!</vt:lpstr>
      <vt:lpstr>Bubble Sort</vt:lpstr>
      <vt:lpstr>Bubble Sort</vt:lpstr>
      <vt:lpstr>Selection Sort</vt:lpstr>
      <vt:lpstr>Selection Sort</vt:lpstr>
      <vt:lpstr>Insertion Sort</vt:lpstr>
      <vt:lpstr>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Selection Sort vs Insertion Sort</vt:lpstr>
      <vt:lpstr>Merge Sort</vt:lpstr>
      <vt:lpstr>Merge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Quick Sort</vt:lpstr>
      <vt:lpstr>Stable or Unstable</vt:lpstr>
      <vt:lpstr>Summary</vt:lpstr>
      <vt:lpstr>Tutorial Problems</vt:lpstr>
      <vt:lpstr>Before we begin,..</vt:lpstr>
      <vt:lpstr>Hi, I’m dom!</vt:lpstr>
      <vt:lpstr>Quick Ice-Breaker!</vt:lpstr>
      <vt:lpstr>Some admin…</vt:lpstr>
      <vt:lpstr>Expectations</vt:lpstr>
      <vt:lpstr>Problem Set Policy</vt:lpstr>
      <vt:lpstr>Discussion Time! (5 mins)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1. Time Complexity Analysis</vt:lpstr>
      <vt:lpstr>2. Sorting Review</vt:lpstr>
      <vt:lpstr>PowerPoint Presentation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2. Sorting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Thread.sleep(300000);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Practice!</vt:lpstr>
      <vt:lpstr>Practice!</vt:lpstr>
      <vt:lpstr>Practice!</vt:lpstr>
      <vt:lpstr>Practice!</vt:lpstr>
      <vt:lpstr>Practice!</vt:lpstr>
      <vt:lpstr>Practice!</vt:lpstr>
      <vt:lpstr>Practice!</vt:lpstr>
      <vt:lpstr>Practice!</vt:lpstr>
      <vt:lpstr>Practice!</vt:lpstr>
      <vt:lpstr>Practice!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3. Queues and Stacks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Queues and Stacks Review</vt:lpstr>
      <vt:lpstr>3. Queues and Stacks Review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4. Mountain Stack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5. Sorting with Queue(s)</vt:lpstr>
      <vt:lpstr>See you next week! Happy Lunar New Year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Sorting and Sorting</dc:title>
  <dc:creator>Jason Christopher</dc:creator>
  <cp:lastModifiedBy>Dominic Khoo Yong Xiang</cp:lastModifiedBy>
  <cp:revision>22</cp:revision>
  <dcterms:created xsi:type="dcterms:W3CDTF">2023-01-31T16:26:25Z</dcterms:created>
  <dcterms:modified xsi:type="dcterms:W3CDTF">2025-02-03T14:36:01Z</dcterms:modified>
</cp:coreProperties>
</file>